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56" r:id="rId2"/>
    <p:sldId id="257" r:id="rId3"/>
    <p:sldId id="258" r:id="rId4"/>
    <p:sldId id="328" r:id="rId5"/>
    <p:sldId id="265" r:id="rId6"/>
    <p:sldId id="354" r:id="rId7"/>
    <p:sldId id="270" r:id="rId8"/>
    <p:sldId id="349" r:id="rId9"/>
    <p:sldId id="283" r:id="rId10"/>
    <p:sldId id="345" r:id="rId11"/>
    <p:sldId id="271" r:id="rId12"/>
    <p:sldId id="346" r:id="rId13"/>
    <p:sldId id="290" r:id="rId14"/>
    <p:sldId id="383" r:id="rId15"/>
    <p:sldId id="384" r:id="rId16"/>
    <p:sldId id="351" r:id="rId17"/>
    <p:sldId id="350" r:id="rId18"/>
    <p:sldId id="288" r:id="rId19"/>
    <p:sldId id="362" r:id="rId20"/>
    <p:sldId id="357" r:id="rId21"/>
    <p:sldId id="358" r:id="rId22"/>
    <p:sldId id="359" r:id="rId23"/>
    <p:sldId id="353" r:id="rId24"/>
    <p:sldId id="369" r:id="rId25"/>
    <p:sldId id="347" r:id="rId26"/>
    <p:sldId id="348" r:id="rId27"/>
    <p:sldId id="342" r:id="rId28"/>
    <p:sldId id="343" r:id="rId29"/>
    <p:sldId id="373" r:id="rId30"/>
    <p:sldId id="386" r:id="rId31"/>
    <p:sldId id="387" r:id="rId32"/>
    <p:sldId id="388" r:id="rId33"/>
    <p:sldId id="389" r:id="rId34"/>
    <p:sldId id="395" r:id="rId35"/>
    <p:sldId id="396" r:id="rId36"/>
    <p:sldId id="397" r:id="rId37"/>
    <p:sldId id="361" r:id="rId38"/>
    <p:sldId id="370" r:id="rId39"/>
    <p:sldId id="363" r:id="rId40"/>
    <p:sldId id="381" r:id="rId41"/>
    <p:sldId id="322" r:id="rId42"/>
    <p:sldId id="379" r:id="rId43"/>
    <p:sldId id="365" r:id="rId44"/>
    <p:sldId id="398" r:id="rId45"/>
    <p:sldId id="375" r:id="rId46"/>
    <p:sldId id="390" r:id="rId47"/>
    <p:sldId id="392" r:id="rId48"/>
    <p:sldId id="394" r:id="rId49"/>
    <p:sldId id="393" r:id="rId50"/>
    <p:sldId id="391" r:id="rId51"/>
    <p:sldId id="376" r:id="rId52"/>
    <p:sldId id="377" r:id="rId53"/>
    <p:sldId id="378" r:id="rId54"/>
    <p:sldId id="274" r:id="rId55"/>
    <p:sldId id="275" r:id="rId56"/>
  </p:sldIdLst>
  <p:sldSz cx="9144000" cy="6858000" type="screen4x3"/>
  <p:notesSz cx="9926638" cy="6797675"/>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33CC"/>
    <a:srgbClr val="6600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58" autoAdjust="0"/>
  </p:normalViewPr>
  <p:slideViewPr>
    <p:cSldViewPr showGuides="1">
      <p:cViewPr>
        <p:scale>
          <a:sx n="75" d="100"/>
          <a:sy n="75" d="100"/>
        </p:scale>
        <p:origin x="-1944" y="-31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E:\&#1056;&#1072;&#1073;&#1086;&#1090;&#1072;\&#1043;&#1088;&#1072;&#1085;&#1090;&#1099;%20&#1080;%20&#1087;&#1088;&#1086;&#1077;&#1082;&#1090;&#1099;\&#1048;&#1085;&#1090;&#1077;&#1075;&#1088;&#1072;&#1094;&#1080;&#1086;&#1085;&#1085;&#1099;&#1081;%20&#1087;&#1088;&#1086;&#1077;&#1082;&#1090;\&#1056;&#1072;&#1089;&#1095;&#1077;&#1090;&#1099;\&#1055;&#1088;&#1072;&#1074;&#1080;&#1083;&#1100;&#1085;&#1099;&#1077;%20&#1087;&#1088;&#1080;&#1086;&#1088;&#1080;&#1090;&#1077;&#1090;&#1099;%209-4%20good%20pairs.xlsm"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5803350014136207E-2"/>
          <c:y val="3.4873644114583845E-2"/>
          <c:w val="0.78702402280346007"/>
          <c:h val="0.80769646344433565"/>
        </c:manualLayout>
      </c:layout>
      <c:lineChart>
        <c:grouping val="standard"/>
        <c:varyColors val="0"/>
        <c:ser>
          <c:idx val="0"/>
          <c:order val="0"/>
          <c:tx>
            <c:strRef>
              <c:f>Лист1!$L$1</c:f>
              <c:strCache>
                <c:ptCount val="1"/>
                <c:pt idx="0">
                  <c:v>x(1)</c:v>
                </c:pt>
              </c:strCache>
            </c:strRef>
          </c:tx>
          <c:marker>
            <c:symbol val="none"/>
          </c:marker>
          <c:val>
            <c:numRef>
              <c:f>Лист1!$L$2:$L$78</c:f>
              <c:numCache>
                <c:formatCode>General</c:formatCode>
                <c:ptCount val="77"/>
                <c:pt idx="0">
                  <c:v>5</c:v>
                </c:pt>
                <c:pt idx="1">
                  <c:v>7</c:v>
                </c:pt>
                <c:pt idx="2">
                  <c:v>7</c:v>
                </c:pt>
                <c:pt idx="3">
                  <c:v>7</c:v>
                </c:pt>
                <c:pt idx="4">
                  <c:v>7</c:v>
                </c:pt>
                <c:pt idx="5">
                  <c:v>14</c:v>
                </c:pt>
                <c:pt idx="6">
                  <c:v>14</c:v>
                </c:pt>
                <c:pt idx="7">
                  <c:v>14</c:v>
                </c:pt>
                <c:pt idx="8">
                  <c:v>14</c:v>
                </c:pt>
                <c:pt idx="9">
                  <c:v>18</c:v>
                </c:pt>
                <c:pt idx="10">
                  <c:v>18</c:v>
                </c:pt>
                <c:pt idx="11">
                  <c:v>18</c:v>
                </c:pt>
                <c:pt idx="12">
                  <c:v>18</c:v>
                </c:pt>
                <c:pt idx="13">
                  <c:v>20</c:v>
                </c:pt>
                <c:pt idx="14">
                  <c:v>20</c:v>
                </c:pt>
                <c:pt idx="15">
                  <c:v>20</c:v>
                </c:pt>
                <c:pt idx="16">
                  <c:v>20</c:v>
                </c:pt>
                <c:pt idx="17">
                  <c:v>21</c:v>
                </c:pt>
                <c:pt idx="18">
                  <c:v>21</c:v>
                </c:pt>
                <c:pt idx="19">
                  <c:v>21</c:v>
                </c:pt>
                <c:pt idx="20">
                  <c:v>21</c:v>
                </c:pt>
                <c:pt idx="21">
                  <c:v>22</c:v>
                </c:pt>
                <c:pt idx="22">
                  <c:v>22</c:v>
                </c:pt>
                <c:pt idx="23">
                  <c:v>22</c:v>
                </c:pt>
                <c:pt idx="24">
                  <c:v>22</c:v>
                </c:pt>
                <c:pt idx="25">
                  <c:v>23</c:v>
                </c:pt>
                <c:pt idx="26">
                  <c:v>23</c:v>
                </c:pt>
                <c:pt idx="27">
                  <c:v>23</c:v>
                </c:pt>
                <c:pt idx="28">
                  <c:v>23</c:v>
                </c:pt>
                <c:pt idx="29">
                  <c:v>24</c:v>
                </c:pt>
                <c:pt idx="30">
                  <c:v>24</c:v>
                </c:pt>
                <c:pt idx="31">
                  <c:v>24</c:v>
                </c:pt>
                <c:pt idx="32">
                  <c:v>24</c:v>
                </c:pt>
                <c:pt idx="33">
                  <c:v>24</c:v>
                </c:pt>
                <c:pt idx="34">
                  <c:v>24</c:v>
                </c:pt>
                <c:pt idx="35">
                  <c:v>24</c:v>
                </c:pt>
                <c:pt idx="36">
                  <c:v>24</c:v>
                </c:pt>
                <c:pt idx="37">
                  <c:v>25</c:v>
                </c:pt>
                <c:pt idx="38">
                  <c:v>25</c:v>
                </c:pt>
                <c:pt idx="39">
                  <c:v>25</c:v>
                </c:pt>
                <c:pt idx="40">
                  <c:v>25</c:v>
                </c:pt>
                <c:pt idx="41">
                  <c:v>24</c:v>
                </c:pt>
                <c:pt idx="42">
                  <c:v>24</c:v>
                </c:pt>
                <c:pt idx="43">
                  <c:v>24</c:v>
                </c:pt>
                <c:pt idx="44">
                  <c:v>24</c:v>
                </c:pt>
                <c:pt idx="45">
                  <c:v>25</c:v>
                </c:pt>
                <c:pt idx="46">
                  <c:v>25</c:v>
                </c:pt>
                <c:pt idx="47">
                  <c:v>25</c:v>
                </c:pt>
                <c:pt idx="48">
                  <c:v>25</c:v>
                </c:pt>
                <c:pt idx="49">
                  <c:v>24</c:v>
                </c:pt>
                <c:pt idx="50">
                  <c:v>24</c:v>
                </c:pt>
                <c:pt idx="51">
                  <c:v>24</c:v>
                </c:pt>
                <c:pt idx="52">
                  <c:v>24</c:v>
                </c:pt>
                <c:pt idx="53">
                  <c:v>25</c:v>
                </c:pt>
                <c:pt idx="54">
                  <c:v>25</c:v>
                </c:pt>
                <c:pt idx="55">
                  <c:v>25</c:v>
                </c:pt>
                <c:pt idx="56">
                  <c:v>25</c:v>
                </c:pt>
                <c:pt idx="57">
                  <c:v>24</c:v>
                </c:pt>
                <c:pt idx="58">
                  <c:v>24</c:v>
                </c:pt>
                <c:pt idx="59">
                  <c:v>24</c:v>
                </c:pt>
                <c:pt idx="60">
                  <c:v>24</c:v>
                </c:pt>
                <c:pt idx="61">
                  <c:v>25</c:v>
                </c:pt>
                <c:pt idx="62">
                  <c:v>25</c:v>
                </c:pt>
                <c:pt idx="63">
                  <c:v>25</c:v>
                </c:pt>
                <c:pt idx="64">
                  <c:v>25</c:v>
                </c:pt>
                <c:pt idx="65">
                  <c:v>24</c:v>
                </c:pt>
                <c:pt idx="66">
                  <c:v>24</c:v>
                </c:pt>
                <c:pt idx="67">
                  <c:v>24</c:v>
                </c:pt>
                <c:pt idx="68">
                  <c:v>24</c:v>
                </c:pt>
                <c:pt idx="69">
                  <c:v>25</c:v>
                </c:pt>
                <c:pt idx="70">
                  <c:v>25</c:v>
                </c:pt>
                <c:pt idx="71">
                  <c:v>25</c:v>
                </c:pt>
                <c:pt idx="72">
                  <c:v>25</c:v>
                </c:pt>
                <c:pt idx="73">
                  <c:v>24</c:v>
                </c:pt>
                <c:pt idx="74">
                  <c:v>24</c:v>
                </c:pt>
                <c:pt idx="75">
                  <c:v>24</c:v>
                </c:pt>
                <c:pt idx="76">
                  <c:v>24</c:v>
                </c:pt>
              </c:numCache>
            </c:numRef>
          </c:val>
          <c:smooth val="0"/>
        </c:ser>
        <c:ser>
          <c:idx val="1"/>
          <c:order val="1"/>
          <c:tx>
            <c:strRef>
              <c:f>Лист1!$M$1</c:f>
              <c:strCache>
                <c:ptCount val="1"/>
                <c:pt idx="0">
                  <c:v>x(2)</c:v>
                </c:pt>
              </c:strCache>
            </c:strRef>
          </c:tx>
          <c:marker>
            <c:symbol val="none"/>
          </c:marker>
          <c:val>
            <c:numRef>
              <c:f>Лист1!$M$2:$M$78</c:f>
              <c:numCache>
                <c:formatCode>General</c:formatCode>
                <c:ptCount val="77"/>
                <c:pt idx="0">
                  <c:v>22</c:v>
                </c:pt>
                <c:pt idx="1">
                  <c:v>22</c:v>
                </c:pt>
                <c:pt idx="2">
                  <c:v>22</c:v>
                </c:pt>
                <c:pt idx="3">
                  <c:v>22</c:v>
                </c:pt>
                <c:pt idx="4">
                  <c:v>22</c:v>
                </c:pt>
                <c:pt idx="5">
                  <c:v>22</c:v>
                </c:pt>
                <c:pt idx="6">
                  <c:v>22</c:v>
                </c:pt>
                <c:pt idx="7">
                  <c:v>22</c:v>
                </c:pt>
                <c:pt idx="8">
                  <c:v>22</c:v>
                </c:pt>
                <c:pt idx="9">
                  <c:v>22</c:v>
                </c:pt>
                <c:pt idx="10">
                  <c:v>22</c:v>
                </c:pt>
                <c:pt idx="11">
                  <c:v>22</c:v>
                </c:pt>
                <c:pt idx="12">
                  <c:v>22</c:v>
                </c:pt>
                <c:pt idx="13">
                  <c:v>22</c:v>
                </c:pt>
                <c:pt idx="14">
                  <c:v>22</c:v>
                </c:pt>
                <c:pt idx="15">
                  <c:v>22</c:v>
                </c:pt>
                <c:pt idx="16">
                  <c:v>22</c:v>
                </c:pt>
                <c:pt idx="17">
                  <c:v>22</c:v>
                </c:pt>
                <c:pt idx="18">
                  <c:v>22</c:v>
                </c:pt>
                <c:pt idx="19">
                  <c:v>22</c:v>
                </c:pt>
                <c:pt idx="20">
                  <c:v>22</c:v>
                </c:pt>
                <c:pt idx="21">
                  <c:v>22</c:v>
                </c:pt>
                <c:pt idx="22">
                  <c:v>21</c:v>
                </c:pt>
                <c:pt idx="23">
                  <c:v>21</c:v>
                </c:pt>
                <c:pt idx="24">
                  <c:v>21</c:v>
                </c:pt>
                <c:pt idx="25">
                  <c:v>21</c:v>
                </c:pt>
                <c:pt idx="26">
                  <c:v>21</c:v>
                </c:pt>
                <c:pt idx="27">
                  <c:v>21</c:v>
                </c:pt>
                <c:pt idx="28">
                  <c:v>21</c:v>
                </c:pt>
                <c:pt idx="29">
                  <c:v>21</c:v>
                </c:pt>
                <c:pt idx="30">
                  <c:v>20</c:v>
                </c:pt>
                <c:pt idx="31">
                  <c:v>20</c:v>
                </c:pt>
                <c:pt idx="32">
                  <c:v>20</c:v>
                </c:pt>
                <c:pt idx="33">
                  <c:v>21</c:v>
                </c:pt>
                <c:pt idx="34">
                  <c:v>21</c:v>
                </c:pt>
                <c:pt idx="35">
                  <c:v>21</c:v>
                </c:pt>
                <c:pt idx="36">
                  <c:v>21</c:v>
                </c:pt>
                <c:pt idx="37">
                  <c:v>21</c:v>
                </c:pt>
                <c:pt idx="38">
                  <c:v>20</c:v>
                </c:pt>
                <c:pt idx="39">
                  <c:v>20</c:v>
                </c:pt>
                <c:pt idx="40">
                  <c:v>20</c:v>
                </c:pt>
                <c:pt idx="41">
                  <c:v>21</c:v>
                </c:pt>
                <c:pt idx="42">
                  <c:v>21</c:v>
                </c:pt>
                <c:pt idx="43">
                  <c:v>21</c:v>
                </c:pt>
                <c:pt idx="44">
                  <c:v>21</c:v>
                </c:pt>
                <c:pt idx="45">
                  <c:v>21</c:v>
                </c:pt>
                <c:pt idx="46">
                  <c:v>20</c:v>
                </c:pt>
                <c:pt idx="47">
                  <c:v>20</c:v>
                </c:pt>
                <c:pt idx="48">
                  <c:v>20</c:v>
                </c:pt>
                <c:pt idx="49">
                  <c:v>21</c:v>
                </c:pt>
                <c:pt idx="50">
                  <c:v>21</c:v>
                </c:pt>
                <c:pt idx="51">
                  <c:v>21</c:v>
                </c:pt>
                <c:pt idx="52">
                  <c:v>21</c:v>
                </c:pt>
                <c:pt idx="53">
                  <c:v>21</c:v>
                </c:pt>
                <c:pt idx="54">
                  <c:v>20</c:v>
                </c:pt>
                <c:pt idx="55">
                  <c:v>20</c:v>
                </c:pt>
                <c:pt idx="56">
                  <c:v>20</c:v>
                </c:pt>
                <c:pt idx="57">
                  <c:v>21</c:v>
                </c:pt>
                <c:pt idx="58">
                  <c:v>21</c:v>
                </c:pt>
                <c:pt idx="59">
                  <c:v>21</c:v>
                </c:pt>
                <c:pt idx="60">
                  <c:v>21</c:v>
                </c:pt>
                <c:pt idx="61">
                  <c:v>21</c:v>
                </c:pt>
                <c:pt idx="62">
                  <c:v>20</c:v>
                </c:pt>
                <c:pt idx="63">
                  <c:v>20</c:v>
                </c:pt>
                <c:pt idx="64">
                  <c:v>20</c:v>
                </c:pt>
                <c:pt idx="65">
                  <c:v>21</c:v>
                </c:pt>
                <c:pt idx="66">
                  <c:v>21</c:v>
                </c:pt>
                <c:pt idx="67">
                  <c:v>21</c:v>
                </c:pt>
                <c:pt idx="68">
                  <c:v>21</c:v>
                </c:pt>
                <c:pt idx="69">
                  <c:v>21</c:v>
                </c:pt>
                <c:pt idx="70">
                  <c:v>20</c:v>
                </c:pt>
                <c:pt idx="71">
                  <c:v>20</c:v>
                </c:pt>
                <c:pt idx="72">
                  <c:v>20</c:v>
                </c:pt>
                <c:pt idx="73">
                  <c:v>21</c:v>
                </c:pt>
                <c:pt idx="74">
                  <c:v>21</c:v>
                </c:pt>
                <c:pt idx="75">
                  <c:v>21</c:v>
                </c:pt>
                <c:pt idx="76">
                  <c:v>21</c:v>
                </c:pt>
              </c:numCache>
            </c:numRef>
          </c:val>
          <c:smooth val="0"/>
        </c:ser>
        <c:ser>
          <c:idx val="2"/>
          <c:order val="2"/>
          <c:tx>
            <c:strRef>
              <c:f>Лист1!$N$1</c:f>
              <c:strCache>
                <c:ptCount val="1"/>
                <c:pt idx="0">
                  <c:v>x(3)</c:v>
                </c:pt>
              </c:strCache>
            </c:strRef>
          </c:tx>
          <c:marker>
            <c:symbol val="none"/>
          </c:marker>
          <c:val>
            <c:numRef>
              <c:f>Лист1!$N$2:$N$78</c:f>
              <c:numCache>
                <c:formatCode>General</c:formatCode>
                <c:ptCount val="77"/>
                <c:pt idx="0">
                  <c:v>4</c:v>
                </c:pt>
                <c:pt idx="1">
                  <c:v>4</c:v>
                </c:pt>
                <c:pt idx="2">
                  <c:v>4</c:v>
                </c:pt>
                <c:pt idx="3">
                  <c:v>4</c:v>
                </c:pt>
                <c:pt idx="4">
                  <c:v>4</c:v>
                </c:pt>
                <c:pt idx="5">
                  <c:v>4</c:v>
                </c:pt>
                <c:pt idx="6">
                  <c:v>4</c:v>
                </c:pt>
                <c:pt idx="7">
                  <c:v>4</c:v>
                </c:pt>
                <c:pt idx="8">
                  <c:v>4</c:v>
                </c:pt>
                <c:pt idx="9">
                  <c:v>4</c:v>
                </c:pt>
                <c:pt idx="10">
                  <c:v>4</c:v>
                </c:pt>
                <c:pt idx="11">
                  <c:v>4</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3</c:v>
                </c:pt>
                <c:pt idx="27">
                  <c:v>3</c:v>
                </c:pt>
                <c:pt idx="28">
                  <c:v>3</c:v>
                </c:pt>
                <c:pt idx="29">
                  <c:v>3</c:v>
                </c:pt>
                <c:pt idx="30">
                  <c:v>4</c:v>
                </c:pt>
                <c:pt idx="31">
                  <c:v>4</c:v>
                </c:pt>
                <c:pt idx="32">
                  <c:v>4</c:v>
                </c:pt>
                <c:pt idx="33">
                  <c:v>4</c:v>
                </c:pt>
                <c:pt idx="34">
                  <c:v>3</c:v>
                </c:pt>
                <c:pt idx="35">
                  <c:v>3</c:v>
                </c:pt>
                <c:pt idx="36">
                  <c:v>3</c:v>
                </c:pt>
                <c:pt idx="37">
                  <c:v>3</c:v>
                </c:pt>
                <c:pt idx="38">
                  <c:v>4</c:v>
                </c:pt>
                <c:pt idx="39">
                  <c:v>4</c:v>
                </c:pt>
                <c:pt idx="40">
                  <c:v>4</c:v>
                </c:pt>
                <c:pt idx="41">
                  <c:v>4</c:v>
                </c:pt>
                <c:pt idx="42">
                  <c:v>3</c:v>
                </c:pt>
                <c:pt idx="43">
                  <c:v>3</c:v>
                </c:pt>
                <c:pt idx="44">
                  <c:v>3</c:v>
                </c:pt>
                <c:pt idx="45">
                  <c:v>3</c:v>
                </c:pt>
                <c:pt idx="46">
                  <c:v>4</c:v>
                </c:pt>
                <c:pt idx="47">
                  <c:v>4</c:v>
                </c:pt>
                <c:pt idx="48">
                  <c:v>4</c:v>
                </c:pt>
                <c:pt idx="49">
                  <c:v>4</c:v>
                </c:pt>
                <c:pt idx="50">
                  <c:v>3</c:v>
                </c:pt>
                <c:pt idx="51">
                  <c:v>3</c:v>
                </c:pt>
                <c:pt idx="52">
                  <c:v>3</c:v>
                </c:pt>
                <c:pt idx="53">
                  <c:v>3</c:v>
                </c:pt>
                <c:pt idx="54">
                  <c:v>4</c:v>
                </c:pt>
                <c:pt idx="55">
                  <c:v>4</c:v>
                </c:pt>
                <c:pt idx="56">
                  <c:v>4</c:v>
                </c:pt>
                <c:pt idx="57">
                  <c:v>4</c:v>
                </c:pt>
                <c:pt idx="58">
                  <c:v>3</c:v>
                </c:pt>
                <c:pt idx="59">
                  <c:v>3</c:v>
                </c:pt>
                <c:pt idx="60">
                  <c:v>3</c:v>
                </c:pt>
                <c:pt idx="61">
                  <c:v>3</c:v>
                </c:pt>
                <c:pt idx="62">
                  <c:v>4</c:v>
                </c:pt>
                <c:pt idx="63">
                  <c:v>4</c:v>
                </c:pt>
                <c:pt idx="64">
                  <c:v>4</c:v>
                </c:pt>
                <c:pt idx="65">
                  <c:v>4</c:v>
                </c:pt>
                <c:pt idx="66">
                  <c:v>3</c:v>
                </c:pt>
                <c:pt idx="67">
                  <c:v>3</c:v>
                </c:pt>
                <c:pt idx="68">
                  <c:v>3</c:v>
                </c:pt>
                <c:pt idx="69">
                  <c:v>3</c:v>
                </c:pt>
                <c:pt idx="70">
                  <c:v>4</c:v>
                </c:pt>
                <c:pt idx="71">
                  <c:v>4</c:v>
                </c:pt>
                <c:pt idx="72">
                  <c:v>4</c:v>
                </c:pt>
                <c:pt idx="73">
                  <c:v>4</c:v>
                </c:pt>
                <c:pt idx="74">
                  <c:v>3</c:v>
                </c:pt>
                <c:pt idx="75">
                  <c:v>3</c:v>
                </c:pt>
                <c:pt idx="76">
                  <c:v>3</c:v>
                </c:pt>
              </c:numCache>
            </c:numRef>
          </c:val>
          <c:smooth val="0"/>
        </c:ser>
        <c:ser>
          <c:idx val="3"/>
          <c:order val="3"/>
          <c:tx>
            <c:strRef>
              <c:f>Лист1!$O$1</c:f>
              <c:strCache>
                <c:ptCount val="1"/>
                <c:pt idx="0">
                  <c:v>x(4)</c:v>
                </c:pt>
              </c:strCache>
            </c:strRef>
          </c:tx>
          <c:marker>
            <c:symbol val="none"/>
          </c:marker>
          <c:val>
            <c:numRef>
              <c:f>Лист1!$O$2:$O$78</c:f>
              <c:numCache>
                <c:formatCode>General</c:formatCode>
                <c:ptCount val="77"/>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9</c:v>
                </c:pt>
                <c:pt idx="20">
                  <c:v>9</c:v>
                </c:pt>
                <c:pt idx="21">
                  <c:v>9</c:v>
                </c:pt>
                <c:pt idx="22">
                  <c:v>10</c:v>
                </c:pt>
                <c:pt idx="23">
                  <c:v>9</c:v>
                </c:pt>
                <c:pt idx="24">
                  <c:v>9</c:v>
                </c:pt>
                <c:pt idx="25">
                  <c:v>9</c:v>
                </c:pt>
                <c:pt idx="26">
                  <c:v>10</c:v>
                </c:pt>
                <c:pt idx="27">
                  <c:v>9</c:v>
                </c:pt>
                <c:pt idx="28">
                  <c:v>9</c:v>
                </c:pt>
                <c:pt idx="29">
                  <c:v>9</c:v>
                </c:pt>
                <c:pt idx="30">
                  <c:v>9</c:v>
                </c:pt>
                <c:pt idx="31">
                  <c:v>9</c:v>
                </c:pt>
                <c:pt idx="32">
                  <c:v>9</c:v>
                </c:pt>
                <c:pt idx="33">
                  <c:v>9</c:v>
                </c:pt>
                <c:pt idx="34">
                  <c:v>10</c:v>
                </c:pt>
                <c:pt idx="35">
                  <c:v>9</c:v>
                </c:pt>
                <c:pt idx="36">
                  <c:v>9</c:v>
                </c:pt>
                <c:pt idx="37">
                  <c:v>9</c:v>
                </c:pt>
                <c:pt idx="38">
                  <c:v>9</c:v>
                </c:pt>
                <c:pt idx="39">
                  <c:v>9</c:v>
                </c:pt>
                <c:pt idx="40">
                  <c:v>9</c:v>
                </c:pt>
                <c:pt idx="41">
                  <c:v>9</c:v>
                </c:pt>
                <c:pt idx="42">
                  <c:v>10</c:v>
                </c:pt>
                <c:pt idx="43">
                  <c:v>9</c:v>
                </c:pt>
                <c:pt idx="44">
                  <c:v>9</c:v>
                </c:pt>
                <c:pt idx="45">
                  <c:v>9</c:v>
                </c:pt>
                <c:pt idx="46">
                  <c:v>9</c:v>
                </c:pt>
                <c:pt idx="47">
                  <c:v>9</c:v>
                </c:pt>
                <c:pt idx="48">
                  <c:v>9</c:v>
                </c:pt>
                <c:pt idx="49">
                  <c:v>9</c:v>
                </c:pt>
                <c:pt idx="50">
                  <c:v>10</c:v>
                </c:pt>
                <c:pt idx="51">
                  <c:v>9</c:v>
                </c:pt>
                <c:pt idx="52">
                  <c:v>9</c:v>
                </c:pt>
                <c:pt idx="53">
                  <c:v>9</c:v>
                </c:pt>
                <c:pt idx="54">
                  <c:v>9</c:v>
                </c:pt>
                <c:pt idx="55">
                  <c:v>9</c:v>
                </c:pt>
                <c:pt idx="56">
                  <c:v>9</c:v>
                </c:pt>
                <c:pt idx="57">
                  <c:v>9</c:v>
                </c:pt>
                <c:pt idx="58">
                  <c:v>10</c:v>
                </c:pt>
                <c:pt idx="59">
                  <c:v>9</c:v>
                </c:pt>
                <c:pt idx="60">
                  <c:v>9</c:v>
                </c:pt>
                <c:pt idx="61">
                  <c:v>9</c:v>
                </c:pt>
                <c:pt idx="62">
                  <c:v>9</c:v>
                </c:pt>
                <c:pt idx="63">
                  <c:v>9</c:v>
                </c:pt>
                <c:pt idx="64">
                  <c:v>9</c:v>
                </c:pt>
                <c:pt idx="65">
                  <c:v>9</c:v>
                </c:pt>
                <c:pt idx="66">
                  <c:v>10</c:v>
                </c:pt>
                <c:pt idx="67">
                  <c:v>9</c:v>
                </c:pt>
                <c:pt idx="68">
                  <c:v>9</c:v>
                </c:pt>
                <c:pt idx="69">
                  <c:v>9</c:v>
                </c:pt>
                <c:pt idx="70">
                  <c:v>9</c:v>
                </c:pt>
                <c:pt idx="71">
                  <c:v>9</c:v>
                </c:pt>
                <c:pt idx="72">
                  <c:v>9</c:v>
                </c:pt>
                <c:pt idx="73">
                  <c:v>9</c:v>
                </c:pt>
                <c:pt idx="74">
                  <c:v>10</c:v>
                </c:pt>
                <c:pt idx="75">
                  <c:v>9</c:v>
                </c:pt>
                <c:pt idx="76">
                  <c:v>9</c:v>
                </c:pt>
              </c:numCache>
            </c:numRef>
          </c:val>
          <c:smooth val="0"/>
        </c:ser>
        <c:ser>
          <c:idx val="4"/>
          <c:order val="4"/>
          <c:tx>
            <c:strRef>
              <c:f>Лист1!$P$1</c:f>
              <c:strCache>
                <c:ptCount val="1"/>
                <c:pt idx="0">
                  <c:v>x(5)</c:v>
                </c:pt>
              </c:strCache>
            </c:strRef>
          </c:tx>
          <c:marker>
            <c:symbol val="none"/>
          </c:marker>
          <c:val>
            <c:numRef>
              <c:f>Лист1!$P$2:$P$78</c:f>
              <c:numCache>
                <c:formatCode>General</c:formatCode>
                <c:ptCount val="7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1</c:v>
                </c:pt>
                <c:pt idx="32">
                  <c:v>1</c:v>
                </c:pt>
                <c:pt idx="33">
                  <c:v>1</c:v>
                </c:pt>
                <c:pt idx="34">
                  <c:v>1</c:v>
                </c:pt>
                <c:pt idx="35">
                  <c:v>2</c:v>
                </c:pt>
                <c:pt idx="36">
                  <c:v>2</c:v>
                </c:pt>
                <c:pt idx="37">
                  <c:v>2</c:v>
                </c:pt>
                <c:pt idx="38">
                  <c:v>2</c:v>
                </c:pt>
                <c:pt idx="39">
                  <c:v>1</c:v>
                </c:pt>
                <c:pt idx="40">
                  <c:v>1</c:v>
                </c:pt>
                <c:pt idx="41">
                  <c:v>1</c:v>
                </c:pt>
                <c:pt idx="42">
                  <c:v>1</c:v>
                </c:pt>
                <c:pt idx="43">
                  <c:v>2</c:v>
                </c:pt>
                <c:pt idx="44">
                  <c:v>2</c:v>
                </c:pt>
                <c:pt idx="45">
                  <c:v>2</c:v>
                </c:pt>
                <c:pt idx="46">
                  <c:v>2</c:v>
                </c:pt>
                <c:pt idx="47">
                  <c:v>1</c:v>
                </c:pt>
                <c:pt idx="48">
                  <c:v>1</c:v>
                </c:pt>
                <c:pt idx="49">
                  <c:v>1</c:v>
                </c:pt>
                <c:pt idx="50">
                  <c:v>1</c:v>
                </c:pt>
                <c:pt idx="51">
                  <c:v>2</c:v>
                </c:pt>
                <c:pt idx="52">
                  <c:v>2</c:v>
                </c:pt>
                <c:pt idx="53">
                  <c:v>2</c:v>
                </c:pt>
                <c:pt idx="54">
                  <c:v>2</c:v>
                </c:pt>
                <c:pt idx="55">
                  <c:v>1</c:v>
                </c:pt>
                <c:pt idx="56">
                  <c:v>1</c:v>
                </c:pt>
                <c:pt idx="57">
                  <c:v>1</c:v>
                </c:pt>
                <c:pt idx="58">
                  <c:v>1</c:v>
                </c:pt>
                <c:pt idx="59">
                  <c:v>2</c:v>
                </c:pt>
                <c:pt idx="60">
                  <c:v>2</c:v>
                </c:pt>
                <c:pt idx="61">
                  <c:v>2</c:v>
                </c:pt>
                <c:pt idx="62">
                  <c:v>2</c:v>
                </c:pt>
                <c:pt idx="63">
                  <c:v>1</c:v>
                </c:pt>
                <c:pt idx="64">
                  <c:v>1</c:v>
                </c:pt>
                <c:pt idx="65">
                  <c:v>1</c:v>
                </c:pt>
                <c:pt idx="66">
                  <c:v>1</c:v>
                </c:pt>
                <c:pt idx="67">
                  <c:v>2</c:v>
                </c:pt>
                <c:pt idx="68">
                  <c:v>2</c:v>
                </c:pt>
                <c:pt idx="69">
                  <c:v>2</c:v>
                </c:pt>
                <c:pt idx="70">
                  <c:v>2</c:v>
                </c:pt>
                <c:pt idx="71">
                  <c:v>1</c:v>
                </c:pt>
                <c:pt idx="72">
                  <c:v>1</c:v>
                </c:pt>
                <c:pt idx="73">
                  <c:v>1</c:v>
                </c:pt>
                <c:pt idx="74">
                  <c:v>1</c:v>
                </c:pt>
                <c:pt idx="75">
                  <c:v>2</c:v>
                </c:pt>
                <c:pt idx="76">
                  <c:v>2</c:v>
                </c:pt>
              </c:numCache>
            </c:numRef>
          </c:val>
          <c:smooth val="0"/>
        </c:ser>
        <c:ser>
          <c:idx val="5"/>
          <c:order val="5"/>
          <c:tx>
            <c:strRef>
              <c:f>Лист1!$Q$1</c:f>
              <c:strCache>
                <c:ptCount val="1"/>
                <c:pt idx="0">
                  <c:v>x(6)</c:v>
                </c:pt>
              </c:strCache>
            </c:strRef>
          </c:tx>
          <c:marker>
            <c:symbol val="none"/>
          </c:marker>
          <c:val>
            <c:numRef>
              <c:f>Лист1!$Q$2:$Q$78</c:f>
              <c:numCache>
                <c:formatCode>General</c:formatCode>
                <c:ptCount val="7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1</c:v>
                </c:pt>
                <c:pt idx="17">
                  <c:v>1</c:v>
                </c:pt>
                <c:pt idx="18">
                  <c:v>1</c:v>
                </c:pt>
                <c:pt idx="19">
                  <c:v>2</c:v>
                </c:pt>
                <c:pt idx="20">
                  <c:v>1</c:v>
                </c:pt>
                <c:pt idx="21">
                  <c:v>1</c:v>
                </c:pt>
                <c:pt idx="22">
                  <c:v>1</c:v>
                </c:pt>
                <c:pt idx="23">
                  <c:v>2</c:v>
                </c:pt>
                <c:pt idx="24">
                  <c:v>1</c:v>
                </c:pt>
                <c:pt idx="25">
                  <c:v>1</c:v>
                </c:pt>
                <c:pt idx="26">
                  <c:v>1</c:v>
                </c:pt>
                <c:pt idx="27">
                  <c:v>2</c:v>
                </c:pt>
                <c:pt idx="28">
                  <c:v>1</c:v>
                </c:pt>
                <c:pt idx="29">
                  <c:v>1</c:v>
                </c:pt>
                <c:pt idx="30">
                  <c:v>1</c:v>
                </c:pt>
                <c:pt idx="31">
                  <c:v>2</c:v>
                </c:pt>
                <c:pt idx="32">
                  <c:v>1</c:v>
                </c:pt>
                <c:pt idx="33">
                  <c:v>1</c:v>
                </c:pt>
                <c:pt idx="34">
                  <c:v>1</c:v>
                </c:pt>
                <c:pt idx="35">
                  <c:v>1</c:v>
                </c:pt>
                <c:pt idx="36">
                  <c:v>1</c:v>
                </c:pt>
                <c:pt idx="37">
                  <c:v>1</c:v>
                </c:pt>
                <c:pt idx="38">
                  <c:v>1</c:v>
                </c:pt>
                <c:pt idx="39">
                  <c:v>2</c:v>
                </c:pt>
                <c:pt idx="40">
                  <c:v>1</c:v>
                </c:pt>
                <c:pt idx="41">
                  <c:v>1</c:v>
                </c:pt>
                <c:pt idx="42">
                  <c:v>1</c:v>
                </c:pt>
                <c:pt idx="43">
                  <c:v>1</c:v>
                </c:pt>
                <c:pt idx="44">
                  <c:v>1</c:v>
                </c:pt>
                <c:pt idx="45">
                  <c:v>1</c:v>
                </c:pt>
                <c:pt idx="46">
                  <c:v>1</c:v>
                </c:pt>
                <c:pt idx="47">
                  <c:v>2</c:v>
                </c:pt>
                <c:pt idx="48">
                  <c:v>1</c:v>
                </c:pt>
                <c:pt idx="49">
                  <c:v>1</c:v>
                </c:pt>
                <c:pt idx="50">
                  <c:v>1</c:v>
                </c:pt>
                <c:pt idx="51">
                  <c:v>1</c:v>
                </c:pt>
                <c:pt idx="52">
                  <c:v>1</c:v>
                </c:pt>
                <c:pt idx="53">
                  <c:v>1</c:v>
                </c:pt>
                <c:pt idx="54">
                  <c:v>1</c:v>
                </c:pt>
                <c:pt idx="55">
                  <c:v>2</c:v>
                </c:pt>
                <c:pt idx="56">
                  <c:v>1</c:v>
                </c:pt>
                <c:pt idx="57">
                  <c:v>1</c:v>
                </c:pt>
                <c:pt idx="58">
                  <c:v>1</c:v>
                </c:pt>
                <c:pt idx="59">
                  <c:v>1</c:v>
                </c:pt>
                <c:pt idx="60">
                  <c:v>1</c:v>
                </c:pt>
                <c:pt idx="61">
                  <c:v>1</c:v>
                </c:pt>
                <c:pt idx="62">
                  <c:v>1</c:v>
                </c:pt>
                <c:pt idx="63">
                  <c:v>2</c:v>
                </c:pt>
                <c:pt idx="64">
                  <c:v>1</c:v>
                </c:pt>
                <c:pt idx="65">
                  <c:v>1</c:v>
                </c:pt>
                <c:pt idx="66">
                  <c:v>1</c:v>
                </c:pt>
                <c:pt idx="67">
                  <c:v>1</c:v>
                </c:pt>
                <c:pt idx="68">
                  <c:v>1</c:v>
                </c:pt>
                <c:pt idx="69">
                  <c:v>1</c:v>
                </c:pt>
                <c:pt idx="70">
                  <c:v>1</c:v>
                </c:pt>
                <c:pt idx="71">
                  <c:v>2</c:v>
                </c:pt>
                <c:pt idx="72">
                  <c:v>1</c:v>
                </c:pt>
                <c:pt idx="73">
                  <c:v>1</c:v>
                </c:pt>
                <c:pt idx="74">
                  <c:v>1</c:v>
                </c:pt>
                <c:pt idx="75">
                  <c:v>1</c:v>
                </c:pt>
                <c:pt idx="76">
                  <c:v>1</c:v>
                </c:pt>
              </c:numCache>
            </c:numRef>
          </c:val>
          <c:smooth val="0"/>
        </c:ser>
        <c:ser>
          <c:idx val="6"/>
          <c:order val="6"/>
          <c:tx>
            <c:strRef>
              <c:f>Лист1!$R$1</c:f>
              <c:strCache>
                <c:ptCount val="1"/>
                <c:pt idx="0">
                  <c:v>x(7)</c:v>
                </c:pt>
              </c:strCache>
            </c:strRef>
          </c:tx>
          <c:marker>
            <c:symbol val="none"/>
          </c:marker>
          <c:val>
            <c:numRef>
              <c:f>Лист1!$R$2:$R$78</c:f>
              <c:numCache>
                <c:formatCode>General</c:formatCode>
                <c:ptCount val="77"/>
                <c:pt idx="0">
                  <c:v>16</c:v>
                </c:pt>
                <c:pt idx="1">
                  <c:v>16</c:v>
                </c:pt>
                <c:pt idx="2">
                  <c:v>16</c:v>
                </c:pt>
                <c:pt idx="3">
                  <c:v>16</c:v>
                </c:pt>
                <c:pt idx="4">
                  <c:v>8</c:v>
                </c:pt>
                <c:pt idx="5">
                  <c:v>8</c:v>
                </c:pt>
                <c:pt idx="6">
                  <c:v>8</c:v>
                </c:pt>
                <c:pt idx="7">
                  <c:v>8</c:v>
                </c:pt>
                <c:pt idx="8">
                  <c:v>4</c:v>
                </c:pt>
                <c:pt idx="9">
                  <c:v>4</c:v>
                </c:pt>
                <c:pt idx="10">
                  <c:v>4</c:v>
                </c:pt>
                <c:pt idx="11">
                  <c:v>4</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2</c:v>
                </c:pt>
                <c:pt idx="32">
                  <c:v>2</c:v>
                </c:pt>
                <c:pt idx="33">
                  <c:v>2</c:v>
                </c:pt>
                <c:pt idx="34">
                  <c:v>2</c:v>
                </c:pt>
                <c:pt idx="35">
                  <c:v>2</c:v>
                </c:pt>
                <c:pt idx="36">
                  <c:v>1</c:v>
                </c:pt>
                <c:pt idx="37">
                  <c:v>1</c:v>
                </c:pt>
                <c:pt idx="38">
                  <c:v>1</c:v>
                </c:pt>
                <c:pt idx="39">
                  <c:v>1</c:v>
                </c:pt>
                <c:pt idx="40">
                  <c:v>2</c:v>
                </c:pt>
                <c:pt idx="41">
                  <c:v>2</c:v>
                </c:pt>
                <c:pt idx="42">
                  <c:v>2</c:v>
                </c:pt>
                <c:pt idx="43">
                  <c:v>2</c:v>
                </c:pt>
                <c:pt idx="44">
                  <c:v>1</c:v>
                </c:pt>
                <c:pt idx="45">
                  <c:v>1</c:v>
                </c:pt>
                <c:pt idx="46">
                  <c:v>1</c:v>
                </c:pt>
                <c:pt idx="47">
                  <c:v>1</c:v>
                </c:pt>
                <c:pt idx="48">
                  <c:v>2</c:v>
                </c:pt>
                <c:pt idx="49">
                  <c:v>2</c:v>
                </c:pt>
                <c:pt idx="50">
                  <c:v>2</c:v>
                </c:pt>
                <c:pt idx="51">
                  <c:v>2</c:v>
                </c:pt>
                <c:pt idx="52">
                  <c:v>1</c:v>
                </c:pt>
                <c:pt idx="53">
                  <c:v>1</c:v>
                </c:pt>
                <c:pt idx="54">
                  <c:v>1</c:v>
                </c:pt>
                <c:pt idx="55">
                  <c:v>1</c:v>
                </c:pt>
                <c:pt idx="56">
                  <c:v>2</c:v>
                </c:pt>
                <c:pt idx="57">
                  <c:v>2</c:v>
                </c:pt>
                <c:pt idx="58">
                  <c:v>2</c:v>
                </c:pt>
                <c:pt idx="59">
                  <c:v>2</c:v>
                </c:pt>
                <c:pt idx="60">
                  <c:v>1</c:v>
                </c:pt>
                <c:pt idx="61">
                  <c:v>1</c:v>
                </c:pt>
                <c:pt idx="62">
                  <c:v>1</c:v>
                </c:pt>
                <c:pt idx="63">
                  <c:v>1</c:v>
                </c:pt>
                <c:pt idx="64">
                  <c:v>2</c:v>
                </c:pt>
                <c:pt idx="65">
                  <c:v>2</c:v>
                </c:pt>
                <c:pt idx="66">
                  <c:v>2</c:v>
                </c:pt>
                <c:pt idx="67">
                  <c:v>2</c:v>
                </c:pt>
                <c:pt idx="68">
                  <c:v>1</c:v>
                </c:pt>
                <c:pt idx="69">
                  <c:v>1</c:v>
                </c:pt>
                <c:pt idx="70">
                  <c:v>1</c:v>
                </c:pt>
                <c:pt idx="71">
                  <c:v>1</c:v>
                </c:pt>
                <c:pt idx="72">
                  <c:v>2</c:v>
                </c:pt>
                <c:pt idx="73">
                  <c:v>2</c:v>
                </c:pt>
                <c:pt idx="74">
                  <c:v>2</c:v>
                </c:pt>
                <c:pt idx="75">
                  <c:v>2</c:v>
                </c:pt>
                <c:pt idx="76">
                  <c:v>1</c:v>
                </c:pt>
              </c:numCache>
            </c:numRef>
          </c:val>
          <c:smooth val="0"/>
        </c:ser>
        <c:ser>
          <c:idx val="7"/>
          <c:order val="7"/>
          <c:tx>
            <c:strRef>
              <c:f>Лист1!$S$1</c:f>
              <c:strCache>
                <c:ptCount val="1"/>
                <c:pt idx="0">
                  <c:v>x(8)</c:v>
                </c:pt>
              </c:strCache>
            </c:strRef>
          </c:tx>
          <c:marker>
            <c:symbol val="none"/>
          </c:marker>
          <c:val>
            <c:numRef>
              <c:f>Лист1!$S$2:$S$78</c:f>
              <c:numCache>
                <c:formatCode>General</c:formatCode>
                <c:ptCount val="77"/>
                <c:pt idx="0">
                  <c:v>2</c:v>
                </c:pt>
                <c:pt idx="1">
                  <c:v>2</c:v>
                </c:pt>
                <c:pt idx="2">
                  <c:v>2</c:v>
                </c:pt>
                <c:pt idx="3">
                  <c:v>2</c:v>
                </c:pt>
                <c:pt idx="4">
                  <c:v>2</c:v>
                </c:pt>
                <c:pt idx="5">
                  <c:v>2</c:v>
                </c:pt>
                <c:pt idx="6">
                  <c:v>2</c:v>
                </c:pt>
                <c:pt idx="7">
                  <c:v>2</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2</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2</c:v>
                </c:pt>
                <c:pt idx="72">
                  <c:v>2</c:v>
                </c:pt>
                <c:pt idx="73">
                  <c:v>2</c:v>
                </c:pt>
                <c:pt idx="74">
                  <c:v>2</c:v>
                </c:pt>
                <c:pt idx="75">
                  <c:v>2</c:v>
                </c:pt>
                <c:pt idx="76">
                  <c:v>2</c:v>
                </c:pt>
              </c:numCache>
            </c:numRef>
          </c:val>
          <c:smooth val="0"/>
        </c:ser>
        <c:ser>
          <c:idx val="8"/>
          <c:order val="8"/>
          <c:tx>
            <c:strRef>
              <c:f>Лист1!$T$1</c:f>
              <c:strCache>
                <c:ptCount val="1"/>
                <c:pt idx="0">
                  <c:v>x(9)</c:v>
                </c:pt>
              </c:strCache>
            </c:strRef>
          </c:tx>
          <c:marker>
            <c:symbol val="none"/>
          </c:marker>
          <c:val>
            <c:numRef>
              <c:f>Лист1!$T$2:$T$78</c:f>
              <c:numCache>
                <c:formatCode>General</c:formatCode>
                <c:ptCount val="77"/>
                <c:pt idx="0">
                  <c:v>2</c:v>
                </c:pt>
                <c:pt idx="1">
                  <c:v>0</c:v>
                </c:pt>
                <c:pt idx="2">
                  <c:v>0</c:v>
                </c:pt>
                <c:pt idx="3">
                  <c:v>0</c:v>
                </c:pt>
                <c:pt idx="4">
                  <c:v>8</c:v>
                </c:pt>
                <c:pt idx="5">
                  <c:v>1</c:v>
                </c:pt>
                <c:pt idx="6">
                  <c:v>1</c:v>
                </c:pt>
                <c:pt idx="7">
                  <c:v>1</c:v>
                </c:pt>
                <c:pt idx="8">
                  <c:v>5</c:v>
                </c:pt>
                <c:pt idx="9">
                  <c:v>1</c:v>
                </c:pt>
                <c:pt idx="10">
                  <c:v>1</c:v>
                </c:pt>
                <c:pt idx="11">
                  <c:v>1</c:v>
                </c:pt>
                <c:pt idx="12">
                  <c:v>3</c:v>
                </c:pt>
                <c:pt idx="13">
                  <c:v>1</c:v>
                </c:pt>
                <c:pt idx="14">
                  <c:v>1</c:v>
                </c:pt>
                <c:pt idx="15">
                  <c:v>1</c:v>
                </c:pt>
                <c:pt idx="16">
                  <c:v>2</c:v>
                </c:pt>
                <c:pt idx="17">
                  <c:v>1</c:v>
                </c:pt>
                <c:pt idx="18">
                  <c:v>1</c:v>
                </c:pt>
                <c:pt idx="19">
                  <c:v>1</c:v>
                </c:pt>
                <c:pt idx="20">
                  <c:v>2</c:v>
                </c:pt>
                <c:pt idx="21">
                  <c:v>1</c:v>
                </c:pt>
                <c:pt idx="22">
                  <c:v>1</c:v>
                </c:pt>
                <c:pt idx="23">
                  <c:v>1</c:v>
                </c:pt>
                <c:pt idx="24">
                  <c:v>2</c:v>
                </c:pt>
                <c:pt idx="25">
                  <c:v>1</c:v>
                </c:pt>
                <c:pt idx="26">
                  <c:v>1</c:v>
                </c:pt>
                <c:pt idx="27">
                  <c:v>1</c:v>
                </c:pt>
                <c:pt idx="28">
                  <c:v>2</c:v>
                </c:pt>
                <c:pt idx="29">
                  <c:v>1</c:v>
                </c:pt>
                <c:pt idx="30">
                  <c:v>1</c:v>
                </c:pt>
                <c:pt idx="31">
                  <c:v>1</c:v>
                </c:pt>
                <c:pt idx="32">
                  <c:v>2</c:v>
                </c:pt>
                <c:pt idx="33">
                  <c:v>1</c:v>
                </c:pt>
                <c:pt idx="34">
                  <c:v>1</c:v>
                </c:pt>
                <c:pt idx="35">
                  <c:v>1</c:v>
                </c:pt>
                <c:pt idx="36">
                  <c:v>2</c:v>
                </c:pt>
                <c:pt idx="37">
                  <c:v>1</c:v>
                </c:pt>
                <c:pt idx="38">
                  <c:v>1</c:v>
                </c:pt>
                <c:pt idx="39">
                  <c:v>1</c:v>
                </c:pt>
                <c:pt idx="40">
                  <c:v>1</c:v>
                </c:pt>
                <c:pt idx="41">
                  <c:v>1</c:v>
                </c:pt>
                <c:pt idx="42">
                  <c:v>1</c:v>
                </c:pt>
                <c:pt idx="43">
                  <c:v>1</c:v>
                </c:pt>
                <c:pt idx="44">
                  <c:v>2</c:v>
                </c:pt>
                <c:pt idx="45">
                  <c:v>1</c:v>
                </c:pt>
                <c:pt idx="46">
                  <c:v>1</c:v>
                </c:pt>
                <c:pt idx="47">
                  <c:v>1</c:v>
                </c:pt>
                <c:pt idx="48">
                  <c:v>1</c:v>
                </c:pt>
                <c:pt idx="49">
                  <c:v>1</c:v>
                </c:pt>
                <c:pt idx="50">
                  <c:v>1</c:v>
                </c:pt>
                <c:pt idx="51">
                  <c:v>1</c:v>
                </c:pt>
                <c:pt idx="52">
                  <c:v>2</c:v>
                </c:pt>
                <c:pt idx="53">
                  <c:v>1</c:v>
                </c:pt>
                <c:pt idx="54">
                  <c:v>1</c:v>
                </c:pt>
                <c:pt idx="55">
                  <c:v>1</c:v>
                </c:pt>
                <c:pt idx="56">
                  <c:v>1</c:v>
                </c:pt>
                <c:pt idx="57">
                  <c:v>1</c:v>
                </c:pt>
                <c:pt idx="58">
                  <c:v>1</c:v>
                </c:pt>
                <c:pt idx="59">
                  <c:v>1</c:v>
                </c:pt>
                <c:pt idx="60">
                  <c:v>2</c:v>
                </c:pt>
                <c:pt idx="61">
                  <c:v>1</c:v>
                </c:pt>
                <c:pt idx="62">
                  <c:v>1</c:v>
                </c:pt>
                <c:pt idx="63">
                  <c:v>1</c:v>
                </c:pt>
                <c:pt idx="64">
                  <c:v>1</c:v>
                </c:pt>
                <c:pt idx="65">
                  <c:v>1</c:v>
                </c:pt>
                <c:pt idx="66">
                  <c:v>1</c:v>
                </c:pt>
                <c:pt idx="67">
                  <c:v>1</c:v>
                </c:pt>
                <c:pt idx="68">
                  <c:v>2</c:v>
                </c:pt>
                <c:pt idx="69">
                  <c:v>1</c:v>
                </c:pt>
                <c:pt idx="70">
                  <c:v>1</c:v>
                </c:pt>
                <c:pt idx="71">
                  <c:v>1</c:v>
                </c:pt>
                <c:pt idx="72">
                  <c:v>1</c:v>
                </c:pt>
                <c:pt idx="73">
                  <c:v>1</c:v>
                </c:pt>
                <c:pt idx="74">
                  <c:v>1</c:v>
                </c:pt>
                <c:pt idx="75">
                  <c:v>1</c:v>
                </c:pt>
                <c:pt idx="76">
                  <c:v>2</c:v>
                </c:pt>
              </c:numCache>
            </c:numRef>
          </c:val>
          <c:smooth val="0"/>
        </c:ser>
        <c:dLbls>
          <c:showLegendKey val="0"/>
          <c:showVal val="0"/>
          <c:showCatName val="0"/>
          <c:showSerName val="0"/>
          <c:showPercent val="0"/>
          <c:showBubbleSize val="0"/>
        </c:dLbls>
        <c:marker val="1"/>
        <c:smooth val="0"/>
        <c:axId val="400483328"/>
        <c:axId val="202690496"/>
      </c:lineChart>
      <c:catAx>
        <c:axId val="400483328"/>
        <c:scaling>
          <c:orientation val="minMax"/>
        </c:scaling>
        <c:delete val="0"/>
        <c:axPos val="b"/>
        <c:majorTickMark val="out"/>
        <c:minorTickMark val="none"/>
        <c:tickLblPos val="nextTo"/>
        <c:crossAx val="202690496"/>
        <c:crosses val="autoZero"/>
        <c:auto val="1"/>
        <c:lblAlgn val="ctr"/>
        <c:lblOffset val="100"/>
        <c:tickLblSkip val="5"/>
        <c:noMultiLvlLbl val="0"/>
      </c:catAx>
      <c:valAx>
        <c:axId val="202690496"/>
        <c:scaling>
          <c:orientation val="minMax"/>
        </c:scaling>
        <c:delete val="0"/>
        <c:axPos val="l"/>
        <c:majorGridlines/>
        <c:numFmt formatCode="General" sourceLinked="1"/>
        <c:majorTickMark val="out"/>
        <c:minorTickMark val="out"/>
        <c:tickLblPos val="nextTo"/>
        <c:crossAx val="400483328"/>
        <c:crosses val="autoZero"/>
        <c:crossBetween val="between"/>
      </c:valAx>
    </c:plotArea>
    <c:legend>
      <c:legendPos val="r"/>
      <c:layout>
        <c:manualLayout>
          <c:xMode val="edge"/>
          <c:yMode val="edge"/>
          <c:x val="0.87135718239928073"/>
          <c:y val="0.10222355627354497"/>
          <c:w val="0.1236231185046321"/>
          <c:h val="0.77413630482023466"/>
        </c:manualLayout>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4302006" cy="340492"/>
          </a:xfrm>
          <a:prstGeom prst="rect">
            <a:avLst/>
          </a:prstGeom>
          <a:noFill/>
          <a:ln>
            <a:noFill/>
          </a:ln>
          <a:effectLst/>
          <a:extLst/>
        </p:spPr>
        <p:txBody>
          <a:bodyPr vert="horz" wrap="square" lIns="91423" tIns="45712" rIns="91423" bIns="45712" numCol="1" anchor="t" anchorCtr="0" compatLnSpc="1">
            <a:prstTxWarp prst="textNoShape">
              <a:avLst/>
            </a:prstTxWarp>
          </a:bodyPr>
          <a:lstStyle>
            <a:lvl1pPr defTabSz="914378">
              <a:defRPr sz="1200">
                <a:latin typeface="Arial" charset="0"/>
              </a:defRPr>
            </a:lvl1pPr>
          </a:lstStyle>
          <a:p>
            <a:pPr>
              <a:defRPr/>
            </a:pPr>
            <a:endParaRPr lang="ru-RU" altLang="ru-RU"/>
          </a:p>
        </p:txBody>
      </p:sp>
      <p:sp>
        <p:nvSpPr>
          <p:cNvPr id="57347" name="Rectangle 3"/>
          <p:cNvSpPr>
            <a:spLocks noGrp="1" noChangeArrowheads="1"/>
          </p:cNvSpPr>
          <p:nvPr>
            <p:ph type="dt" sz="quarter" idx="1"/>
          </p:nvPr>
        </p:nvSpPr>
        <p:spPr bwMode="auto">
          <a:xfrm>
            <a:off x="5623093" y="0"/>
            <a:ext cx="4302006" cy="340492"/>
          </a:xfrm>
          <a:prstGeom prst="rect">
            <a:avLst/>
          </a:prstGeom>
          <a:noFill/>
          <a:ln>
            <a:noFill/>
          </a:ln>
          <a:effectLst/>
          <a:extLst/>
        </p:spPr>
        <p:txBody>
          <a:bodyPr vert="horz" wrap="square" lIns="91423" tIns="45712" rIns="91423" bIns="45712" numCol="1" anchor="t" anchorCtr="0" compatLnSpc="1">
            <a:prstTxWarp prst="textNoShape">
              <a:avLst/>
            </a:prstTxWarp>
          </a:bodyPr>
          <a:lstStyle>
            <a:lvl1pPr algn="r" defTabSz="914378">
              <a:defRPr sz="1200">
                <a:latin typeface="Arial" charset="0"/>
              </a:defRPr>
            </a:lvl1pPr>
          </a:lstStyle>
          <a:p>
            <a:pPr>
              <a:defRPr/>
            </a:pPr>
            <a:endParaRPr lang="ru-RU" altLang="ru-RU"/>
          </a:p>
        </p:txBody>
      </p:sp>
      <p:sp>
        <p:nvSpPr>
          <p:cNvPr id="57348" name="Rectangle 4"/>
          <p:cNvSpPr>
            <a:spLocks noGrp="1" noChangeArrowheads="1"/>
          </p:cNvSpPr>
          <p:nvPr>
            <p:ph type="ftr" sz="quarter" idx="2"/>
          </p:nvPr>
        </p:nvSpPr>
        <p:spPr bwMode="auto">
          <a:xfrm>
            <a:off x="0" y="6455663"/>
            <a:ext cx="4302006" cy="340492"/>
          </a:xfrm>
          <a:prstGeom prst="rect">
            <a:avLst/>
          </a:prstGeom>
          <a:noFill/>
          <a:ln>
            <a:noFill/>
          </a:ln>
          <a:effectLst/>
          <a:extLst/>
        </p:spPr>
        <p:txBody>
          <a:bodyPr vert="horz" wrap="square" lIns="91423" tIns="45712" rIns="91423" bIns="45712" numCol="1" anchor="b" anchorCtr="0" compatLnSpc="1">
            <a:prstTxWarp prst="textNoShape">
              <a:avLst/>
            </a:prstTxWarp>
          </a:bodyPr>
          <a:lstStyle>
            <a:lvl1pPr defTabSz="914378">
              <a:defRPr sz="1200">
                <a:latin typeface="Arial" charset="0"/>
              </a:defRPr>
            </a:lvl1pPr>
          </a:lstStyle>
          <a:p>
            <a:pPr>
              <a:defRPr/>
            </a:pPr>
            <a:endParaRPr lang="ru-RU" altLang="ru-RU"/>
          </a:p>
        </p:txBody>
      </p:sp>
      <p:sp>
        <p:nvSpPr>
          <p:cNvPr id="57349" name="Rectangle 5"/>
          <p:cNvSpPr>
            <a:spLocks noGrp="1" noChangeArrowheads="1"/>
          </p:cNvSpPr>
          <p:nvPr>
            <p:ph type="sldNum" sz="quarter" idx="3"/>
          </p:nvPr>
        </p:nvSpPr>
        <p:spPr bwMode="auto">
          <a:xfrm>
            <a:off x="5623093" y="6455663"/>
            <a:ext cx="4302006" cy="340492"/>
          </a:xfrm>
          <a:prstGeom prst="rect">
            <a:avLst/>
          </a:prstGeom>
          <a:noFill/>
          <a:ln>
            <a:noFill/>
          </a:ln>
          <a:effectLst/>
          <a:extLst/>
        </p:spPr>
        <p:txBody>
          <a:bodyPr vert="horz" wrap="square" lIns="91423" tIns="45712" rIns="91423" bIns="45712" numCol="1" anchor="b" anchorCtr="0" compatLnSpc="1">
            <a:prstTxWarp prst="textNoShape">
              <a:avLst/>
            </a:prstTxWarp>
          </a:bodyPr>
          <a:lstStyle>
            <a:lvl1pPr algn="r" defTabSz="914378">
              <a:defRPr sz="1200">
                <a:latin typeface="Arial" charset="0"/>
              </a:defRPr>
            </a:lvl1pPr>
          </a:lstStyle>
          <a:p>
            <a:pPr>
              <a:defRPr/>
            </a:pPr>
            <a:fld id="{5FC1A3E5-CB10-4D8D-9791-A0CCBB786053}" type="slidenum">
              <a:rPr lang="ru-RU" altLang="ru-RU"/>
              <a:pPr>
                <a:defRPr/>
              </a:pPr>
              <a:t>‹#›</a:t>
            </a:fld>
            <a:endParaRPr lang="ru-RU" altLang="ru-RU"/>
          </a:p>
        </p:txBody>
      </p:sp>
    </p:spTree>
    <p:extLst>
      <p:ext uri="{BB962C8B-B14F-4D97-AF65-F5344CB8AC3E}">
        <p14:creationId xmlns:p14="http://schemas.microsoft.com/office/powerpoint/2010/main" val="350651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4302006" cy="340492"/>
          </a:xfrm>
          <a:prstGeom prst="rect">
            <a:avLst/>
          </a:prstGeom>
          <a:noFill/>
          <a:ln>
            <a:noFill/>
          </a:ln>
          <a:effectLst/>
          <a:extLst/>
        </p:spPr>
        <p:txBody>
          <a:bodyPr vert="horz" wrap="square" lIns="91423" tIns="45712" rIns="91423" bIns="45712" numCol="1" anchor="t" anchorCtr="0" compatLnSpc="1">
            <a:prstTxWarp prst="textNoShape">
              <a:avLst/>
            </a:prstTxWarp>
          </a:bodyPr>
          <a:lstStyle>
            <a:lvl1pPr defTabSz="914378">
              <a:defRPr sz="1200">
                <a:latin typeface="Arial" charset="0"/>
              </a:defRPr>
            </a:lvl1pPr>
          </a:lstStyle>
          <a:p>
            <a:pPr>
              <a:defRPr/>
            </a:pPr>
            <a:endParaRPr lang="ru-RU" altLang="ru-RU"/>
          </a:p>
        </p:txBody>
      </p:sp>
      <p:sp>
        <p:nvSpPr>
          <p:cNvPr id="77827" name="Rectangle 3"/>
          <p:cNvSpPr>
            <a:spLocks noGrp="1" noChangeArrowheads="1"/>
          </p:cNvSpPr>
          <p:nvPr>
            <p:ph type="dt" idx="1"/>
          </p:nvPr>
        </p:nvSpPr>
        <p:spPr bwMode="auto">
          <a:xfrm>
            <a:off x="5623093" y="0"/>
            <a:ext cx="4302006" cy="340492"/>
          </a:xfrm>
          <a:prstGeom prst="rect">
            <a:avLst/>
          </a:prstGeom>
          <a:noFill/>
          <a:ln>
            <a:noFill/>
          </a:ln>
          <a:effectLst/>
          <a:extLst/>
        </p:spPr>
        <p:txBody>
          <a:bodyPr vert="horz" wrap="square" lIns="91423" tIns="45712" rIns="91423" bIns="45712" numCol="1" anchor="t" anchorCtr="0" compatLnSpc="1">
            <a:prstTxWarp prst="textNoShape">
              <a:avLst/>
            </a:prstTxWarp>
          </a:bodyPr>
          <a:lstStyle>
            <a:lvl1pPr algn="r" defTabSz="914378">
              <a:defRPr sz="1200">
                <a:latin typeface="Arial" charset="0"/>
              </a:defRPr>
            </a:lvl1pPr>
          </a:lstStyle>
          <a:p>
            <a:pPr>
              <a:defRPr/>
            </a:pPr>
            <a:endParaRPr lang="ru-RU" altLang="ru-RU"/>
          </a:p>
        </p:txBody>
      </p:sp>
      <p:sp>
        <p:nvSpPr>
          <p:cNvPr id="41988" name="Rectangle 4"/>
          <p:cNvSpPr>
            <a:spLocks noGrp="1" noRot="1" noChangeAspect="1" noChangeArrowheads="1" noTextEdit="1"/>
          </p:cNvSpPr>
          <p:nvPr>
            <p:ph type="sldImg" idx="2"/>
          </p:nvPr>
        </p:nvSpPr>
        <p:spPr bwMode="auto">
          <a:xfrm>
            <a:off x="3262313" y="508000"/>
            <a:ext cx="3402012" cy="25511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9" name="Rectangle 5"/>
          <p:cNvSpPr>
            <a:spLocks noGrp="1" noChangeArrowheads="1"/>
          </p:cNvSpPr>
          <p:nvPr>
            <p:ph type="body" sz="quarter" idx="3"/>
          </p:nvPr>
        </p:nvSpPr>
        <p:spPr bwMode="auto">
          <a:xfrm>
            <a:off x="991587" y="3230113"/>
            <a:ext cx="7943466" cy="3058346"/>
          </a:xfrm>
          <a:prstGeom prst="rect">
            <a:avLst/>
          </a:prstGeom>
          <a:noFill/>
          <a:ln>
            <a:noFill/>
          </a:ln>
          <a:effectLst/>
          <a:extLst/>
        </p:spPr>
        <p:txBody>
          <a:bodyPr vert="horz" wrap="square" lIns="91423" tIns="45712" rIns="91423" bIns="45712" numCol="1" anchor="t" anchorCtr="0" compatLnSpc="1">
            <a:prstTxWarp prst="textNoShape">
              <a:avLst/>
            </a:prstTxWarp>
          </a:bodyPr>
          <a:lstStyle/>
          <a:p>
            <a:pPr lvl="0"/>
            <a:r>
              <a:rPr lang="ru-RU" altLang="ru-RU" noProof="0" smtClean="0"/>
              <a:t>Образец текста</a:t>
            </a:r>
          </a:p>
          <a:p>
            <a:pPr lvl="1"/>
            <a:r>
              <a:rPr lang="ru-RU" altLang="ru-RU" noProof="0" smtClean="0"/>
              <a:t>Второй уровень</a:t>
            </a:r>
          </a:p>
          <a:p>
            <a:pPr lvl="2"/>
            <a:r>
              <a:rPr lang="ru-RU" altLang="ru-RU" noProof="0" smtClean="0"/>
              <a:t>Третий уровень</a:t>
            </a:r>
          </a:p>
          <a:p>
            <a:pPr lvl="3"/>
            <a:r>
              <a:rPr lang="ru-RU" altLang="ru-RU" noProof="0" smtClean="0"/>
              <a:t>Четвертый уровень</a:t>
            </a:r>
          </a:p>
          <a:p>
            <a:pPr lvl="4"/>
            <a:r>
              <a:rPr lang="ru-RU" altLang="ru-RU" noProof="0" smtClean="0"/>
              <a:t>Пятый уровень</a:t>
            </a:r>
          </a:p>
        </p:txBody>
      </p:sp>
      <p:sp>
        <p:nvSpPr>
          <p:cNvPr id="77830" name="Rectangle 6"/>
          <p:cNvSpPr>
            <a:spLocks noGrp="1" noChangeArrowheads="1"/>
          </p:cNvSpPr>
          <p:nvPr>
            <p:ph type="ftr" sz="quarter" idx="4"/>
          </p:nvPr>
        </p:nvSpPr>
        <p:spPr bwMode="auto">
          <a:xfrm>
            <a:off x="0" y="6455663"/>
            <a:ext cx="4302006" cy="340492"/>
          </a:xfrm>
          <a:prstGeom prst="rect">
            <a:avLst/>
          </a:prstGeom>
          <a:noFill/>
          <a:ln>
            <a:noFill/>
          </a:ln>
          <a:effectLst/>
          <a:extLst/>
        </p:spPr>
        <p:txBody>
          <a:bodyPr vert="horz" wrap="square" lIns="91423" tIns="45712" rIns="91423" bIns="45712" numCol="1" anchor="b" anchorCtr="0" compatLnSpc="1">
            <a:prstTxWarp prst="textNoShape">
              <a:avLst/>
            </a:prstTxWarp>
          </a:bodyPr>
          <a:lstStyle>
            <a:lvl1pPr defTabSz="914378">
              <a:defRPr sz="1200">
                <a:latin typeface="Arial" charset="0"/>
              </a:defRPr>
            </a:lvl1pPr>
          </a:lstStyle>
          <a:p>
            <a:pPr>
              <a:defRPr/>
            </a:pPr>
            <a:endParaRPr lang="ru-RU" altLang="ru-RU"/>
          </a:p>
        </p:txBody>
      </p:sp>
      <p:sp>
        <p:nvSpPr>
          <p:cNvPr id="77831" name="Rectangle 7"/>
          <p:cNvSpPr>
            <a:spLocks noGrp="1" noChangeArrowheads="1"/>
          </p:cNvSpPr>
          <p:nvPr>
            <p:ph type="sldNum" sz="quarter" idx="5"/>
          </p:nvPr>
        </p:nvSpPr>
        <p:spPr bwMode="auto">
          <a:xfrm>
            <a:off x="5623093" y="6455663"/>
            <a:ext cx="4302006" cy="340492"/>
          </a:xfrm>
          <a:prstGeom prst="rect">
            <a:avLst/>
          </a:prstGeom>
          <a:noFill/>
          <a:ln>
            <a:noFill/>
          </a:ln>
          <a:effectLst/>
          <a:extLst/>
        </p:spPr>
        <p:txBody>
          <a:bodyPr vert="horz" wrap="square" lIns="91423" tIns="45712" rIns="91423" bIns="45712" numCol="1" anchor="b" anchorCtr="0" compatLnSpc="1">
            <a:prstTxWarp prst="textNoShape">
              <a:avLst/>
            </a:prstTxWarp>
          </a:bodyPr>
          <a:lstStyle>
            <a:lvl1pPr algn="r" defTabSz="914378">
              <a:defRPr sz="1200">
                <a:latin typeface="Arial" charset="0"/>
              </a:defRPr>
            </a:lvl1pPr>
          </a:lstStyle>
          <a:p>
            <a:pPr>
              <a:defRPr/>
            </a:pPr>
            <a:fld id="{D14F3A48-B2BD-46AB-A222-F12EE4623E16}" type="slidenum">
              <a:rPr lang="ru-RU" altLang="ru-RU"/>
              <a:pPr>
                <a:defRPr/>
              </a:pPr>
              <a:t>‹#›</a:t>
            </a:fld>
            <a:endParaRPr lang="ru-RU" altLang="ru-RU"/>
          </a:p>
        </p:txBody>
      </p:sp>
    </p:spTree>
    <p:extLst>
      <p:ext uri="{BB962C8B-B14F-4D97-AF65-F5344CB8AC3E}">
        <p14:creationId xmlns:p14="http://schemas.microsoft.com/office/powerpoint/2010/main" val="16629346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2</a:t>
            </a:fld>
            <a:endParaRPr lang="ru-RU" altLang="ru-RU"/>
          </a:p>
        </p:txBody>
      </p:sp>
    </p:spTree>
    <p:extLst>
      <p:ext uri="{BB962C8B-B14F-4D97-AF65-F5344CB8AC3E}">
        <p14:creationId xmlns:p14="http://schemas.microsoft.com/office/powerpoint/2010/main" val="428104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altLang="ru-RU" b="0" dirty="0" smtClean="0">
                <a:solidFill>
                  <a:schemeClr val="accent2"/>
                </a:solidFill>
              </a:rPr>
              <a:t>На базе ИДСТУ СО РАН функционирует центр коллективного пользования </a:t>
            </a:r>
            <a:r>
              <a:rPr lang="en-US" altLang="ru-RU" b="0" dirty="0" smtClean="0">
                <a:solidFill>
                  <a:schemeClr val="accent2"/>
                </a:solidFill>
              </a:rPr>
              <a:t>«</a:t>
            </a:r>
            <a:r>
              <a:rPr lang="ru-RU" altLang="ru-RU" b="0" dirty="0" smtClean="0">
                <a:solidFill>
                  <a:schemeClr val="accent2"/>
                </a:solidFill>
              </a:rPr>
              <a:t>Иркутский суперкомпьютерный СО РАН</a:t>
            </a:r>
            <a:r>
              <a:rPr lang="en-US" altLang="ru-RU" b="0" dirty="0" smtClean="0">
                <a:solidFill>
                  <a:schemeClr val="accent2"/>
                </a:solidFill>
              </a:rPr>
              <a:t>»</a:t>
            </a:r>
            <a:r>
              <a:rPr lang="ru-RU" altLang="ru-RU" b="0" dirty="0" smtClean="0">
                <a:solidFill>
                  <a:schemeClr val="accent2"/>
                </a:solidFill>
              </a:rPr>
              <a:t>,</a:t>
            </a:r>
            <a:r>
              <a:rPr lang="ru-RU" altLang="ru-RU" b="0" baseline="0" dirty="0" smtClean="0">
                <a:solidFill>
                  <a:schemeClr val="accent2"/>
                </a:solidFill>
              </a:rPr>
              <a:t> который </a:t>
            </a:r>
            <a:r>
              <a:rPr lang="ru-RU" dirty="0" smtClean="0"/>
              <a:t>осуществляет развитие, поддержку и предоставление в коллективное пользование высокопроизводительных вычислительных ресурсов для проведения ресурсоемких расчетов.</a:t>
            </a:r>
          </a:p>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По результатам проведенной в 2015 г. экспертизы ИСКЦ включен в первую категорию суперкомпьютерных ЦКП ФАНО России. </a:t>
            </a:r>
            <a:endParaRPr lang="ru-RU" b="0" dirty="0" smtClean="0"/>
          </a:p>
          <a:p>
            <a:r>
              <a:rPr lang="ru-RU" dirty="0" smtClean="0"/>
              <a:t>В настоящее время пользователями центра являются более 150 </a:t>
            </a:r>
            <a:r>
              <a:rPr lang="ru-RU" dirty="0" smtClean="0">
                <a:solidFill>
                  <a:srgbClr val="333399"/>
                </a:solidFill>
              </a:rPr>
              <a:t>…</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51</a:t>
            </a:fld>
            <a:endParaRPr lang="ru-RU" altLang="ru-RU"/>
          </a:p>
        </p:txBody>
      </p:sp>
    </p:spTree>
    <p:extLst>
      <p:ext uri="{BB962C8B-B14F-4D97-AF65-F5344CB8AC3E}">
        <p14:creationId xmlns:p14="http://schemas.microsoft.com/office/powerpoint/2010/main" val="105734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t>Основной вычислительный ресурс ИСКЦ – кластер «Академик В.М. Матросов».</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52</a:t>
            </a:fld>
            <a:endParaRPr lang="ru-RU" altLang="ru-RU"/>
          </a:p>
        </p:txBody>
      </p:sp>
    </p:spTree>
    <p:extLst>
      <p:ext uri="{BB962C8B-B14F-4D97-AF65-F5344CB8AC3E}">
        <p14:creationId xmlns:p14="http://schemas.microsoft.com/office/powerpoint/2010/main" val="94806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dirty="0" smtClean="0">
                <a:solidFill>
                  <a:srgbClr val="333399"/>
                </a:solidFill>
              </a:rPr>
              <a:t>Сферы возможного коммерческого применения высокопроизводительных вычислительных ресурсов ИСКЦ</a:t>
            </a:r>
            <a:endParaRPr lang="ru-RU" b="0" dirty="0"/>
          </a:p>
        </p:txBody>
      </p:sp>
      <p:sp>
        <p:nvSpPr>
          <p:cNvPr id="4" name="Номер слайда 3"/>
          <p:cNvSpPr>
            <a:spLocks noGrp="1"/>
          </p:cNvSpPr>
          <p:nvPr>
            <p:ph type="sldNum" sz="quarter" idx="10"/>
          </p:nvPr>
        </p:nvSpPr>
        <p:spPr/>
        <p:txBody>
          <a:bodyPr/>
          <a:lstStyle/>
          <a:p>
            <a:pPr>
              <a:defRPr/>
            </a:pPr>
            <a:fld id="{D14F3A48-B2BD-46AB-A222-F12EE4623E16}" type="slidenum">
              <a:rPr lang="ru-RU" altLang="ru-RU" smtClean="0"/>
              <a:pPr>
                <a:defRPr/>
              </a:pPr>
              <a:t>53</a:t>
            </a:fld>
            <a:endParaRPr lang="ru-RU" altLang="ru-RU"/>
          </a:p>
        </p:txBody>
      </p:sp>
    </p:spTree>
    <p:extLst>
      <p:ext uri="{BB962C8B-B14F-4D97-AF65-F5344CB8AC3E}">
        <p14:creationId xmlns:p14="http://schemas.microsoft.com/office/powerpoint/2010/main" val="434640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Разработан</a:t>
            </a:r>
            <a:r>
              <a:rPr lang="ru-RU" sz="1200" kern="1200" baseline="0" dirty="0" smtClean="0">
                <a:solidFill>
                  <a:schemeClr val="tx1"/>
                </a:solidFill>
                <a:effectLst/>
                <a:latin typeface="+mn-lt"/>
                <a:ea typeface="+mn-ea"/>
                <a:cs typeface="+mn-cs"/>
              </a:rPr>
              <a:t> событийный подход к многорежимному управлению группировкой подводных роботов в обследовательской миссии (для выполнения группового сканирования придонной области): </a:t>
            </a:r>
            <a:r>
              <a:rPr lang="ru-RU" sz="1200" kern="1200" dirty="0" smtClean="0">
                <a:solidFill>
                  <a:schemeClr val="tx1"/>
                </a:solidFill>
                <a:effectLst/>
                <a:latin typeface="+mn-lt"/>
                <a:ea typeface="+mn-ea"/>
                <a:cs typeface="+mn-cs"/>
              </a:rPr>
              <a:t>оператор генерирует сеть траекторий для группы АПР, похожие на те, что получаются в процессе стрижки газона, и покрывающих обследуемую область акватории. Задача группы - перемещаться по этим траекториям на заданной глубине, сохраняя заданный строй и избегая столкновения с препятствиями. С точки зрения ширины полосы сканирования и маневренности</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группы разумно использовать линейные формации, в которых преследователь сдвинут назад относительно своего лидера.</a:t>
            </a:r>
            <a:endParaRPr lang="ru-RU" dirty="0" smtClean="0"/>
          </a:p>
        </p:txBody>
      </p:sp>
      <p:sp>
        <p:nvSpPr>
          <p:cNvPr id="4" name="Номер слайда 3"/>
          <p:cNvSpPr>
            <a:spLocks noGrp="1"/>
          </p:cNvSpPr>
          <p:nvPr>
            <p:ph type="sldNum" sz="quarter" idx="10"/>
          </p:nvPr>
        </p:nvSpPr>
        <p:spPr/>
        <p:txBody>
          <a:bodyPr/>
          <a:lstStyle/>
          <a:p>
            <a:pPr>
              <a:defRPr/>
            </a:pPr>
            <a:fld id="{836D6659-0495-4AAF-90F9-4DB0C4D5FD6B}" type="slidenum">
              <a:rPr lang="ru-RU" smtClean="0"/>
              <a:pPr>
                <a:defRPr/>
              </a:pPr>
              <a:t>31</a:t>
            </a:fld>
            <a:endParaRPr lang="ru-RU"/>
          </a:p>
        </p:txBody>
      </p:sp>
    </p:spTree>
    <p:extLst>
      <p:ext uri="{BB962C8B-B14F-4D97-AF65-F5344CB8AC3E}">
        <p14:creationId xmlns:p14="http://schemas.microsoft.com/office/powerpoint/2010/main" val="150320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baseline="0" dirty="0" smtClean="0">
                <a:solidFill>
                  <a:schemeClr val="tx1"/>
                </a:solidFill>
                <a:effectLst/>
                <a:latin typeface="+mn-lt"/>
                <a:ea typeface="+mn-ea"/>
                <a:cs typeface="+mn-cs"/>
              </a:rPr>
              <a:t>Система управления каждого робота включает два уровня. Основу верхнего уровня составляет дискретно-событийная система (ДСС), которая на основе событий, обусловленных изменениями во внешней среде и своего состоянии, а также команд от лидера, определяет режим функционирования (элементарную модель поведения), подходящий для текущего состояния. На нижнем уровне многорежимный регулятор, исходя из выбранного режима, активирует соответствующий низкоуровневый алгоритм управления и после этого действует как традиционный регулятор, обеспечивающий формирование управляющего сигнала. Для построения и анализа основанного на ДСС верхнего уровня используется теория супервизорного управления ДСС и метод логико-алгебраических уравнений. Регуляторы нижнего уровня синтезированы с использованием метода векторных функций Ляпунова. </a:t>
            </a:r>
            <a:endParaRPr lang="en-US" sz="120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BD3F7331-4DD6-4F8E-9FB4-1D27A472A9E5}" type="slidenum">
              <a:rPr lang="ru-RU" smtClean="0"/>
              <a:pPr>
                <a:defRPr/>
              </a:pPr>
              <a:t>32</a:t>
            </a:fld>
            <a:endParaRPr lang="ru-RU"/>
          </a:p>
        </p:txBody>
      </p:sp>
    </p:spTree>
    <p:extLst>
      <p:ext uri="{BB962C8B-B14F-4D97-AF65-F5344CB8AC3E}">
        <p14:creationId xmlns:p14="http://schemas.microsoft.com/office/powerpoint/2010/main" val="3979223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77500" lnSpcReduction="20000"/>
          </a:bodyPr>
          <a:lstStyle/>
          <a:p>
            <a:r>
              <a:rPr lang="ru-RU" sz="1200" kern="1200" baseline="0" dirty="0" smtClean="0">
                <a:solidFill>
                  <a:schemeClr val="tx1"/>
                </a:solidFill>
                <a:latin typeface="+mn-lt"/>
                <a:ea typeface="+mn-ea"/>
                <a:cs typeface="+mn-cs"/>
              </a:rPr>
              <a:t>Численные расчеты выполнены для трех однотипных крупногабаритных  (массой более 2 тонн) АНПА обследовательского класса. При расчетах учитывались дискретность управляющих сигналов и доступных измерений, ошибки определения относительного положения аппаратов, ограничения на ресурсы управления. На рисунке представлены результаты численного моделирования синтезированной двухуровневой системы управления. В представленном сценарии группа начинает движение с сохранением левого строя (ведомые слева от лидера). При обнаружении препятствия АНПА асинхронно переключаются на режим обхода препятствия. При обходе препятствия  задача ведомого аппарата состоит в том, чтобы не только не столкнуть с препятствием, но и не потерять из виду своего лидера, удерживая некоторое расстояние до него. По завершению обходных маневров группы пытается перестроится в правую формацию для продолжения сканирования. По достижению границы полосы сканирования выполняется программный разворот с перестройкой строя и отрабатывается следующий галс.</a:t>
            </a:r>
            <a:br>
              <a:rPr lang="ru-RU" sz="1200" kern="1200" baseline="0" dirty="0" smtClean="0">
                <a:solidFill>
                  <a:schemeClr val="tx1"/>
                </a:solidFill>
                <a:latin typeface="+mn-lt"/>
                <a:ea typeface="+mn-ea"/>
                <a:cs typeface="+mn-cs"/>
              </a:rPr>
            </a:br>
            <a:endParaRPr lang="ru-RU" dirty="0"/>
          </a:p>
        </p:txBody>
      </p:sp>
      <p:sp>
        <p:nvSpPr>
          <p:cNvPr id="4" name="Номер слайда 3"/>
          <p:cNvSpPr>
            <a:spLocks noGrp="1"/>
          </p:cNvSpPr>
          <p:nvPr>
            <p:ph type="sldNum" sz="quarter" idx="10"/>
          </p:nvPr>
        </p:nvSpPr>
        <p:spPr/>
        <p:txBody>
          <a:bodyPr/>
          <a:lstStyle/>
          <a:p>
            <a:pPr>
              <a:defRPr/>
            </a:pPr>
            <a:fld id="{A9B8983B-54CC-4DF7-AD00-A8814E41062F}" type="slidenum">
              <a:rPr lang="ru-RU" smtClean="0"/>
              <a:pPr>
                <a:defRPr/>
              </a:pPr>
              <a:t>33</a:t>
            </a:fld>
            <a:endParaRPr lang="ru-RU"/>
          </a:p>
        </p:txBody>
      </p:sp>
    </p:spTree>
    <p:extLst>
      <p:ext uri="{BB962C8B-B14F-4D97-AF65-F5344CB8AC3E}">
        <p14:creationId xmlns:p14="http://schemas.microsoft.com/office/powerpoint/2010/main" val="238712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85000" lnSpcReduction="20000"/>
          </a:bodyPr>
          <a:lstStyle/>
          <a:p>
            <a:r>
              <a:rPr lang="ru-RU" dirty="0" smtClean="0"/>
              <a:t>При </a:t>
            </a:r>
            <a:r>
              <a:rPr lang="ru-RU" dirty="0" smtClean="0"/>
              <a:t>выполнении широкомасштабных подводных операций большой длительности </a:t>
            </a:r>
            <a:r>
              <a:rPr lang="ru-RU" baseline="0" dirty="0" smtClean="0"/>
              <a:t>эффективная координация сети АНПА является ключом к успеху всей миссии. В связи с этим, на ведущие роли выходит система группового управления, отвечающая за распределение заданий между аппаратами группы и построение маршрутов АНПА. Важным условием здесь является необходимость периодической подзарядки роботов группы путем их стыковки со специализированной зарядной станцией (всплытия в случае использования солнечных батарей). Необходимость в подзарядке значительно усложняет задачу маршрутизации, так как в этом случае приходится иметь дело с постоянно изменяющейся группировкой действующих роботов. Кроме того, необходимо учитывать, что работа реальных подводных систем сопряжена с изменениями условий среды, непрогнозируемыми событиями, возможными выходами из строя как отдельной аппаратуры, так и целиком АНПА. Роботам группы необходимо поддерживать актуальные знания о текущих условиях, что обеспечивается регулярными сеансами связи действующей группировки по прибытию в специальную область, которую мы называем «областью сбора».</a:t>
            </a:r>
            <a:endParaRPr lang="ru-RU" dirty="0"/>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34</a:t>
            </a:fld>
            <a:endParaRPr lang="ru-RU"/>
          </a:p>
        </p:txBody>
      </p:sp>
    </p:spTree>
    <p:extLst>
      <p:ext uri="{BB962C8B-B14F-4D97-AF65-F5344CB8AC3E}">
        <p14:creationId xmlns:p14="http://schemas.microsoft.com/office/powerpoint/2010/main" val="313570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85000" lnSpcReduction="10000"/>
          </a:bodyPr>
          <a:lstStyle/>
          <a:p>
            <a:r>
              <a:rPr lang="ru-RU" sz="1200" kern="1200" dirty="0" smtClean="0">
                <a:solidFill>
                  <a:schemeClr val="tx1"/>
                </a:solidFill>
                <a:effectLst/>
                <a:latin typeface="+mn-lt"/>
                <a:ea typeface="+mn-ea"/>
                <a:cs typeface="+mn-cs"/>
              </a:rPr>
              <a:t>Так </a:t>
            </a:r>
            <a:r>
              <a:rPr lang="ru-RU" sz="1200" kern="1200" dirty="0" smtClean="0">
                <a:solidFill>
                  <a:schemeClr val="tx1"/>
                </a:solidFill>
                <a:effectLst/>
                <a:latin typeface="+mn-lt"/>
                <a:ea typeface="+mn-ea"/>
                <a:cs typeface="+mn-cs"/>
              </a:rPr>
              <a:t>как даже при </a:t>
            </a:r>
            <a:r>
              <a:rPr lang="ru-RU" sz="1200" kern="1200" baseline="0" dirty="0" smtClean="0">
                <a:solidFill>
                  <a:schemeClr val="tx1"/>
                </a:solidFill>
                <a:effectLst/>
                <a:latin typeface="+mn-lt"/>
                <a:ea typeface="+mn-ea"/>
                <a:cs typeface="+mn-cs"/>
              </a:rPr>
              <a:t>полностью известных условиях маршрутизация на большой размерности является задачей высокой вычислительной сложности, то в условиях динамической среды поиск единого глобального решения целиком для всей миссии лишается всякого смысла.  В связи с этим, нами была разработана двух-уровневая система управления, реализующая динамическое планирование миссии (декомпозиция) на верхнем уровне и распределение заданий между аппаратами (маршрутизация) на низком уровне, соответственно.</a:t>
            </a:r>
            <a:endParaRPr lang="ru-RU"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При высокоуровневом планировании миссии мы пытаемся разбить миссию на временные периоды,</a:t>
            </a:r>
            <a:r>
              <a:rPr lang="ru-RU" sz="1200" kern="1200" baseline="0" dirty="0" smtClean="0">
                <a:solidFill>
                  <a:schemeClr val="tx1"/>
                </a:solidFill>
                <a:effectLst/>
                <a:latin typeface="+mn-lt"/>
                <a:ea typeface="+mn-ea"/>
                <a:cs typeface="+mn-cs"/>
              </a:rPr>
              <a:t> в течение которых не ожидается значительных изменений условий. Поскольку мы можем надежно предсказывать только те изменения, которые связаны с необходимостью подзарядки АНПА, то декомпозиция миссии будет осуществляться на базе расписания ожидаемой ротации состава группы аппаратов (схема на рисунке).</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smtClean="0">
                <a:solidFill>
                  <a:schemeClr val="tx1"/>
                </a:solidFill>
                <a:effectLst/>
                <a:latin typeface="+mn-lt"/>
                <a:ea typeface="+mn-ea"/>
                <a:cs typeface="+mn-cs"/>
              </a:rPr>
              <a:t>Согласно предложенной схеме, каждая точка декомпозиции включает в себя прибытие действующего состава группировки в Область сбора с целью: отправки разряженных роботов на зарядку; возвращения в группу уже зарядившихся аппаратов; проведения сеанса связи и обмена информацией.</a:t>
            </a:r>
            <a:endParaRPr lang="ru-RU" sz="120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35</a:t>
            </a:fld>
            <a:endParaRPr lang="ru-RU"/>
          </a:p>
        </p:txBody>
      </p:sp>
    </p:spTree>
    <p:extLst>
      <p:ext uri="{BB962C8B-B14F-4D97-AF65-F5344CB8AC3E}">
        <p14:creationId xmlns:p14="http://schemas.microsoft.com/office/powerpoint/2010/main" val="193182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850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dirty="0" smtClean="0">
                <a:solidFill>
                  <a:schemeClr val="tx1"/>
                </a:solidFill>
                <a:effectLst/>
                <a:latin typeface="+mn-lt"/>
                <a:ea typeface="+mn-ea"/>
                <a:cs typeface="+mn-cs"/>
              </a:rPr>
              <a:t>Таким </a:t>
            </a:r>
            <a:r>
              <a:rPr lang="ru-RU" sz="1200" kern="1200" dirty="0" smtClean="0">
                <a:solidFill>
                  <a:schemeClr val="tx1"/>
                </a:solidFill>
                <a:effectLst/>
                <a:latin typeface="+mn-lt"/>
                <a:ea typeface="+mn-ea"/>
                <a:cs typeface="+mn-cs"/>
              </a:rPr>
              <a:t>образом, задача планировщика на верхнем</a:t>
            </a:r>
            <a:r>
              <a:rPr lang="ru-RU" sz="1200" kern="1200" baseline="0" dirty="0" smtClean="0">
                <a:solidFill>
                  <a:schemeClr val="tx1"/>
                </a:solidFill>
                <a:effectLst/>
                <a:latin typeface="+mn-lt"/>
                <a:ea typeface="+mn-ea"/>
                <a:cs typeface="+mn-cs"/>
              </a:rPr>
              <a:t> уровне – регулировать рабочие периоды группы через составление расписания циклов ротации АПР. Так, необходимо исключить одновременную зарядку большого количества аппаратов, так как это сказывается на суммарной производительности оставшейся группы. Кроме того, поскольку каждый сбор «отвлекает» АНПА от выполнения заданий, частота таких сборов также должна быть по возможности уменьшена. Первостепенным требованием к расписанию ротации состава группы является гарантия своевременной зарядки всех разряжающихся АНПА.</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smtClean="0">
                <a:solidFill>
                  <a:schemeClr val="tx1"/>
                </a:solidFill>
                <a:effectLst/>
                <a:latin typeface="+mn-lt"/>
                <a:ea typeface="+mn-ea"/>
                <a:cs typeface="+mn-cs"/>
              </a:rPr>
              <a:t>В ИДСТУ СО РАН разработана специальная модификация генетических алгоритмов, позволяющая реализовать простое, быстрое и надежное составление расписаний работы групп, удовлетворяющих всем указанным требованиям. Используется оригинальная схема кодирования решения, позволяющая значительно понизить размерность задачи и вычислительные затраты на поиск ее решения.</a:t>
            </a:r>
          </a:p>
          <a:p>
            <a:pPr marL="0" marR="0" lvl="0" indent="0" algn="l" defTabSz="914400" rtl="0" eaLnBrk="0" fontAlgn="base" latinLnBrk="0" hangingPunct="0">
              <a:lnSpc>
                <a:spcPct val="100000"/>
              </a:lnSpc>
              <a:spcBef>
                <a:spcPct val="30000"/>
              </a:spcBef>
              <a:spcAft>
                <a:spcPct val="0"/>
              </a:spcAft>
              <a:buClrTx/>
              <a:buSzTx/>
              <a:buFontTx/>
              <a:buNone/>
              <a:tabLst/>
              <a:defRPr/>
            </a:pPr>
            <a:r>
              <a:rPr lang="ru-RU" sz="1200" kern="1200" baseline="0" dirty="0" smtClean="0">
                <a:solidFill>
                  <a:schemeClr val="tx1"/>
                </a:solidFill>
                <a:effectLst/>
                <a:latin typeface="+mn-lt"/>
                <a:ea typeface="+mn-ea"/>
                <a:cs typeface="+mn-cs"/>
              </a:rPr>
              <a:t>Полученная в результате декомпозиция позволяет решать задачу планирования групповых действий АНПА на каждом рабочем периоде как статическую, и на более детальном уровне; при этом расписание может быть оперативно пересчитано в случае возникновения непредвиденных событий.</a:t>
            </a:r>
            <a:endParaRPr lang="ru-RU" sz="120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pPr>
              <a:defRPr/>
            </a:pPr>
            <a:fld id="{AD765E76-E84B-4B78-B0C6-403533F2479A}" type="slidenum">
              <a:rPr lang="ru-RU" smtClean="0"/>
              <a:pPr>
                <a:defRPr/>
              </a:pPr>
              <a:t>36</a:t>
            </a:fld>
            <a:endParaRPr lang="ru-RU"/>
          </a:p>
        </p:txBody>
      </p:sp>
    </p:spTree>
    <p:extLst>
      <p:ext uri="{BB962C8B-B14F-4D97-AF65-F5344CB8AC3E}">
        <p14:creationId xmlns:p14="http://schemas.microsoft.com/office/powerpoint/2010/main" val="2231802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sz="1200" b="1" kern="1200" dirty="0" smtClean="0">
                <a:solidFill>
                  <a:srgbClr val="CC0000"/>
                </a:solidFill>
                <a:latin typeface="Arial" charset="0"/>
                <a:ea typeface="+mn-ea"/>
                <a:cs typeface="+mn-cs"/>
              </a:rPr>
              <a:t>Технология разработки и применения предметно-ориентированных вычислительных сред</a:t>
            </a:r>
          </a:p>
          <a:p>
            <a:pPr>
              <a:spcAft>
                <a:spcPts val="600"/>
              </a:spcAft>
            </a:pPr>
            <a:r>
              <a:rPr lang="ru-RU" sz="1200" dirty="0" smtClean="0">
                <a:solidFill>
                  <a:srgbClr val="0033CC"/>
                </a:solidFill>
              </a:rPr>
              <a:t>Разработана новая технология разработки и применения предметно-ориентированных гетерогенных распределенных вычислительных сред, интегрирующих </a:t>
            </a:r>
            <a:r>
              <a:rPr lang="en-US" sz="1200" dirty="0" smtClean="0">
                <a:solidFill>
                  <a:srgbClr val="0033CC"/>
                </a:solidFill>
              </a:rPr>
              <a:t>Grid</a:t>
            </a:r>
            <a:r>
              <a:rPr lang="ru-RU" sz="1200" dirty="0" smtClean="0">
                <a:solidFill>
                  <a:srgbClr val="0033CC"/>
                </a:solidFill>
              </a:rPr>
              <a:t> и облачные вычисления.</a:t>
            </a:r>
          </a:p>
          <a:p>
            <a:pPr>
              <a:spcAft>
                <a:spcPts val="600"/>
              </a:spcAft>
            </a:pPr>
            <a:r>
              <a:rPr lang="ru-RU" sz="1200" dirty="0" smtClean="0">
                <a:solidFill>
                  <a:srgbClr val="0033CC"/>
                </a:solidFill>
              </a:rPr>
              <a:t>С ее помощью создана специализированная среда для решения важных практических задач исследования направлений развития топливо-энергетического комплекса.</a:t>
            </a:r>
          </a:p>
          <a:p>
            <a:endParaRPr lang="ru-RU" altLang="ru-RU" dirty="0" smtClean="0"/>
          </a:p>
        </p:txBody>
      </p:sp>
    </p:spTree>
    <p:extLst>
      <p:ext uri="{BB962C8B-B14F-4D97-AF65-F5344CB8AC3E}">
        <p14:creationId xmlns:p14="http://schemas.microsoft.com/office/powerpoint/2010/main" val="199406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ru-RU" altLang="ru-RU" dirty="0" smtClean="0"/>
              <a:t>Управление вычислениями в распределенной среде реализуется многоуровневой мультиагентной системой (МАС), в</a:t>
            </a:r>
            <a:r>
              <a:rPr lang="ru-RU" altLang="ru-RU" baseline="0" dirty="0" smtClean="0"/>
              <a:t> которой</a:t>
            </a:r>
            <a:r>
              <a:rPr lang="ru-RU" altLang="ru-RU" dirty="0" smtClean="0"/>
              <a:t> координация действий агентов осуществляется с помощью правил группового поведения. На каждом уровне МАС функционируют агенты, выполняющие различные роли (функции). Агенты одного уровня могут объединяться в виртуальные сообщества с</a:t>
            </a:r>
            <a:r>
              <a:rPr lang="ru-RU" altLang="ru-RU" baseline="0" dirty="0" smtClean="0"/>
              <a:t> целью</a:t>
            </a:r>
            <a:r>
              <a:rPr lang="ru-RU" altLang="ru-RU" dirty="0" smtClean="0"/>
              <a:t> кооперации (конкуренции). Агенты разных уровней отличаются объемом знаний (чем выше уровень, тем больше знаний). </a:t>
            </a:r>
          </a:p>
          <a:p>
            <a:r>
              <a:rPr lang="ru-RU" altLang="ru-RU" dirty="0" smtClean="0"/>
              <a:t>На слайде представлен пример МАС, включающей агентов пользователей, планирования вычислений, классификации и конкретизации заданий, распределения и мониторинга ресурсов.</a:t>
            </a:r>
          </a:p>
        </p:txBody>
      </p:sp>
    </p:spTree>
    <p:extLst>
      <p:ext uri="{BB962C8B-B14F-4D97-AF65-F5344CB8AC3E}">
        <p14:creationId xmlns:p14="http://schemas.microsoft.com/office/powerpoint/2010/main" val="3091648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6"/>
          <p:cNvSpPr>
            <a:spLocks noGrp="1" noChangeArrowheads="1"/>
          </p:cNvSpPr>
          <p:nvPr>
            <p:ph type="sldNum" sz="quarter" idx="10"/>
          </p:nvPr>
        </p:nvSpPr>
        <p:spPr>
          <a:ln/>
        </p:spPr>
        <p:txBody>
          <a:bodyPr/>
          <a:lstStyle>
            <a:lvl1pPr>
              <a:defRPr/>
            </a:lvl1pPr>
          </a:lstStyle>
          <a:p>
            <a:pPr>
              <a:defRPr/>
            </a:pPr>
            <a:fld id="{257B8548-F843-43F2-8D74-76B3264D991B}" type="slidenum">
              <a:rPr lang="ru-RU" altLang="ru-RU"/>
              <a:pPr>
                <a:defRPr/>
              </a:pPr>
              <a:t>‹#›</a:t>
            </a:fld>
            <a:endParaRPr lang="ru-RU" altLang="ru-RU"/>
          </a:p>
        </p:txBody>
      </p:sp>
    </p:spTree>
    <p:extLst>
      <p:ext uri="{BB962C8B-B14F-4D97-AF65-F5344CB8AC3E}">
        <p14:creationId xmlns:p14="http://schemas.microsoft.com/office/powerpoint/2010/main" val="359353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08720"/>
            <a:ext cx="8229600" cy="1143000"/>
          </a:xfrm>
          <a:prstGeom prst="rect">
            <a:avLst/>
          </a:prstGeom>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1600200"/>
            <a:ext cx="8229600" cy="4525963"/>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6"/>
          <p:cNvSpPr>
            <a:spLocks noGrp="1" noChangeArrowheads="1"/>
          </p:cNvSpPr>
          <p:nvPr>
            <p:ph type="sldNum" sz="quarter" idx="10"/>
          </p:nvPr>
        </p:nvSpPr>
        <p:spPr>
          <a:ln/>
        </p:spPr>
        <p:txBody>
          <a:bodyPr/>
          <a:lstStyle>
            <a:lvl1pPr>
              <a:defRPr/>
            </a:lvl1pPr>
          </a:lstStyle>
          <a:p>
            <a:pPr>
              <a:defRPr/>
            </a:pPr>
            <a:fld id="{1182ED19-F9E6-49E7-942F-7CDFE587BA93}" type="slidenum">
              <a:rPr lang="ru-RU" altLang="ru-RU"/>
              <a:pPr>
                <a:defRPr/>
              </a:pPr>
              <a:t>‹#›</a:t>
            </a:fld>
            <a:endParaRPr lang="ru-RU" altLang="ru-RU"/>
          </a:p>
        </p:txBody>
      </p:sp>
    </p:spTree>
    <p:extLst>
      <p:ext uri="{BB962C8B-B14F-4D97-AF65-F5344CB8AC3E}">
        <p14:creationId xmlns:p14="http://schemas.microsoft.com/office/powerpoint/2010/main" val="113585973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a:prstGeom prst="rect">
            <a:avLst/>
          </a:prstGeo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6"/>
          <p:cNvSpPr>
            <a:spLocks noGrp="1" noChangeArrowheads="1"/>
          </p:cNvSpPr>
          <p:nvPr>
            <p:ph type="sldNum" sz="quarter" idx="10"/>
          </p:nvPr>
        </p:nvSpPr>
        <p:spPr>
          <a:ln/>
        </p:spPr>
        <p:txBody>
          <a:bodyPr/>
          <a:lstStyle>
            <a:lvl1pPr>
              <a:defRPr/>
            </a:lvl1pPr>
          </a:lstStyle>
          <a:p>
            <a:pPr>
              <a:defRPr/>
            </a:pPr>
            <a:fld id="{B7E022FC-E0E8-47EF-970B-63BA438AD94C}" type="slidenum">
              <a:rPr lang="ru-RU" altLang="ru-RU"/>
              <a:pPr>
                <a:defRPr/>
              </a:pPr>
              <a:t>‹#›</a:t>
            </a:fld>
            <a:endParaRPr lang="ru-RU" altLang="ru-RU"/>
          </a:p>
        </p:txBody>
      </p:sp>
    </p:spTree>
    <p:extLst>
      <p:ext uri="{BB962C8B-B14F-4D97-AF65-F5344CB8AC3E}">
        <p14:creationId xmlns:p14="http://schemas.microsoft.com/office/powerpoint/2010/main" val="4160565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Объект">
    <p:spTree>
      <p:nvGrpSpPr>
        <p:cNvPr id="1" name=""/>
        <p:cNvGrpSpPr/>
        <p:nvPr/>
      </p:nvGrpSpPr>
      <p:grpSpPr>
        <a:xfrm>
          <a:off x="0" y="0"/>
          <a:ext cx="0" cy="0"/>
          <a:chOff x="0" y="0"/>
          <a:chExt cx="0" cy="0"/>
        </a:xfrm>
      </p:grpSpPr>
      <p:sp>
        <p:nvSpPr>
          <p:cNvPr id="2" name="Объект 1"/>
          <p:cNvSpPr>
            <a:spLocks noGrp="1"/>
          </p:cNvSpPr>
          <p:nvPr>
            <p:ph/>
          </p:nvPr>
        </p:nvSpPr>
        <p:spPr>
          <a:xfrm>
            <a:off x="457200" y="764704"/>
            <a:ext cx="8229600" cy="5361459"/>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Rectangle 6"/>
          <p:cNvSpPr>
            <a:spLocks noGrp="1" noChangeArrowheads="1"/>
          </p:cNvSpPr>
          <p:nvPr>
            <p:ph type="sldNum" sz="quarter" idx="10"/>
          </p:nvPr>
        </p:nvSpPr>
        <p:spPr>
          <a:ln/>
        </p:spPr>
        <p:txBody>
          <a:bodyPr/>
          <a:lstStyle>
            <a:lvl1pPr>
              <a:defRPr/>
            </a:lvl1pPr>
          </a:lstStyle>
          <a:p>
            <a:pPr>
              <a:defRPr/>
            </a:pPr>
            <a:fld id="{E247BCD3-1A47-4313-96A9-0C675B639794}" type="slidenum">
              <a:rPr lang="ru-RU" altLang="ru-RU"/>
              <a:pPr>
                <a:defRPr/>
              </a:pPr>
              <a:t>‹#›</a:t>
            </a:fld>
            <a:endParaRPr lang="ru-RU" altLang="ru-RU"/>
          </a:p>
        </p:txBody>
      </p:sp>
    </p:spTree>
    <p:extLst>
      <p:ext uri="{BB962C8B-B14F-4D97-AF65-F5344CB8AC3E}">
        <p14:creationId xmlns:p14="http://schemas.microsoft.com/office/powerpoint/2010/main" val="900120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Объект 2"/>
          <p:cNvSpPr>
            <a:spLocks noGrp="1"/>
          </p:cNvSpPr>
          <p:nvPr>
            <p:ph idx="1"/>
          </p:nvPr>
        </p:nvSpPr>
        <p:spPr>
          <a:xfrm>
            <a:off x="457200" y="1600200"/>
            <a:ext cx="8229600" cy="4525963"/>
          </a:xfrm>
          <a:prstGeom prst="rect">
            <a:avLst/>
          </a:prstGeo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6"/>
          <p:cNvSpPr>
            <a:spLocks noGrp="1" noChangeArrowheads="1"/>
          </p:cNvSpPr>
          <p:nvPr>
            <p:ph type="sldNum" sz="quarter" idx="10"/>
          </p:nvPr>
        </p:nvSpPr>
        <p:spPr>
          <a:ln/>
        </p:spPr>
        <p:txBody>
          <a:bodyPr/>
          <a:lstStyle>
            <a:lvl1pPr>
              <a:defRPr/>
            </a:lvl1pPr>
          </a:lstStyle>
          <a:p>
            <a:pPr>
              <a:defRPr/>
            </a:pPr>
            <a:fld id="{77C38A1C-1F2B-4EEA-ADA5-9459EA852C3B}" type="slidenum">
              <a:rPr lang="ru-RU" altLang="ru-RU"/>
              <a:pPr>
                <a:defRPr/>
              </a:pPr>
              <a:t>‹#›</a:t>
            </a:fld>
            <a:endParaRPr lang="ru-RU" altLang="ru-RU"/>
          </a:p>
        </p:txBody>
      </p:sp>
    </p:spTree>
    <p:extLst>
      <p:ext uri="{BB962C8B-B14F-4D97-AF65-F5344CB8AC3E}">
        <p14:creationId xmlns:p14="http://schemas.microsoft.com/office/powerpoint/2010/main" val="73400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6"/>
          <p:cNvSpPr>
            <a:spLocks noGrp="1" noChangeArrowheads="1"/>
          </p:cNvSpPr>
          <p:nvPr>
            <p:ph type="sldNum" sz="quarter" idx="10"/>
          </p:nvPr>
        </p:nvSpPr>
        <p:spPr>
          <a:ln/>
        </p:spPr>
        <p:txBody>
          <a:bodyPr/>
          <a:lstStyle>
            <a:lvl1pPr>
              <a:defRPr/>
            </a:lvl1pPr>
          </a:lstStyle>
          <a:p>
            <a:pPr>
              <a:defRPr/>
            </a:pPr>
            <a:fld id="{C49F08AF-9AF1-476E-BC44-AE8917224DBB}" type="slidenum">
              <a:rPr lang="ru-RU" altLang="ru-RU"/>
              <a:pPr>
                <a:defRPr/>
              </a:pPr>
              <a:t>‹#›</a:t>
            </a:fld>
            <a:endParaRPr lang="ru-RU" altLang="ru-RU"/>
          </a:p>
        </p:txBody>
      </p:sp>
    </p:spTree>
    <p:extLst>
      <p:ext uri="{BB962C8B-B14F-4D97-AF65-F5344CB8AC3E}">
        <p14:creationId xmlns:p14="http://schemas.microsoft.com/office/powerpoint/2010/main" val="43188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6"/>
          <p:cNvSpPr>
            <a:spLocks noGrp="1" noChangeArrowheads="1"/>
          </p:cNvSpPr>
          <p:nvPr>
            <p:ph type="sldNum" sz="quarter" idx="10"/>
          </p:nvPr>
        </p:nvSpPr>
        <p:spPr>
          <a:ln/>
        </p:spPr>
        <p:txBody>
          <a:bodyPr/>
          <a:lstStyle>
            <a:lvl1pPr>
              <a:defRPr/>
            </a:lvl1pPr>
          </a:lstStyle>
          <a:p>
            <a:pPr>
              <a:defRPr/>
            </a:pPr>
            <a:fld id="{26DDD2D0-E317-4027-BE97-8381D1A044AC}" type="slidenum">
              <a:rPr lang="ru-RU" altLang="ru-RU"/>
              <a:pPr>
                <a:defRPr/>
              </a:pPr>
              <a:t>‹#›</a:t>
            </a:fld>
            <a:endParaRPr lang="ru-RU" altLang="ru-RU"/>
          </a:p>
        </p:txBody>
      </p:sp>
    </p:spTree>
    <p:extLst>
      <p:ext uri="{BB962C8B-B14F-4D97-AF65-F5344CB8AC3E}">
        <p14:creationId xmlns:p14="http://schemas.microsoft.com/office/powerpoint/2010/main" val="3387173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6"/>
          <p:cNvSpPr>
            <a:spLocks noGrp="1" noChangeArrowheads="1"/>
          </p:cNvSpPr>
          <p:nvPr>
            <p:ph type="sldNum" sz="quarter" idx="10"/>
          </p:nvPr>
        </p:nvSpPr>
        <p:spPr>
          <a:ln/>
        </p:spPr>
        <p:txBody>
          <a:bodyPr/>
          <a:lstStyle>
            <a:lvl1pPr>
              <a:defRPr/>
            </a:lvl1pPr>
          </a:lstStyle>
          <a:p>
            <a:pPr>
              <a:defRPr/>
            </a:pPr>
            <a:fld id="{4F203BB4-6DE2-4504-8E67-24863892EB60}" type="slidenum">
              <a:rPr lang="ru-RU" altLang="ru-RU"/>
              <a:pPr>
                <a:defRPr/>
              </a:pPr>
              <a:t>‹#›</a:t>
            </a:fld>
            <a:endParaRPr lang="ru-RU" altLang="ru-RU"/>
          </a:p>
        </p:txBody>
      </p:sp>
    </p:spTree>
    <p:extLst>
      <p:ext uri="{BB962C8B-B14F-4D97-AF65-F5344CB8AC3E}">
        <p14:creationId xmlns:p14="http://schemas.microsoft.com/office/powerpoint/2010/main" val="24517652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a:lstStyle/>
          <a:p>
            <a:r>
              <a:rPr lang="ru-RU" smtClean="0"/>
              <a:t>Образец заголовка</a:t>
            </a:r>
            <a:endParaRPr lang="ru-RU"/>
          </a:p>
        </p:txBody>
      </p:sp>
      <p:sp>
        <p:nvSpPr>
          <p:cNvPr id="3" name="Rectangle 6"/>
          <p:cNvSpPr>
            <a:spLocks noGrp="1" noChangeArrowheads="1"/>
          </p:cNvSpPr>
          <p:nvPr>
            <p:ph type="sldNum" sz="quarter" idx="10"/>
          </p:nvPr>
        </p:nvSpPr>
        <p:spPr>
          <a:ln/>
        </p:spPr>
        <p:txBody>
          <a:bodyPr/>
          <a:lstStyle>
            <a:lvl1pPr>
              <a:defRPr/>
            </a:lvl1pPr>
          </a:lstStyle>
          <a:p>
            <a:pPr>
              <a:defRPr/>
            </a:pPr>
            <a:fld id="{F3DF588A-2643-4A21-B61A-2704F461340E}" type="slidenum">
              <a:rPr lang="ru-RU" altLang="ru-RU"/>
              <a:pPr>
                <a:defRPr/>
              </a:pPr>
              <a:t>‹#›</a:t>
            </a:fld>
            <a:endParaRPr lang="ru-RU" altLang="ru-RU"/>
          </a:p>
        </p:txBody>
      </p:sp>
    </p:spTree>
    <p:extLst>
      <p:ext uri="{BB962C8B-B14F-4D97-AF65-F5344CB8AC3E}">
        <p14:creationId xmlns:p14="http://schemas.microsoft.com/office/powerpoint/2010/main" val="9303646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3D96AD8-9CFA-45BB-A41E-85FD7C091CD4}" type="slidenum">
              <a:rPr lang="ru-RU" altLang="ru-RU"/>
              <a:pPr>
                <a:defRPr/>
              </a:pPr>
              <a:t>‹#›</a:t>
            </a:fld>
            <a:endParaRPr lang="ru-RU" altLang="ru-RU"/>
          </a:p>
        </p:txBody>
      </p:sp>
    </p:spTree>
    <p:extLst>
      <p:ext uri="{BB962C8B-B14F-4D97-AF65-F5344CB8AC3E}">
        <p14:creationId xmlns:p14="http://schemas.microsoft.com/office/powerpoint/2010/main" val="343879707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6"/>
          <p:cNvSpPr>
            <a:spLocks noGrp="1" noChangeArrowheads="1"/>
          </p:cNvSpPr>
          <p:nvPr>
            <p:ph type="sldNum" sz="quarter" idx="10"/>
          </p:nvPr>
        </p:nvSpPr>
        <p:spPr>
          <a:ln/>
        </p:spPr>
        <p:txBody>
          <a:bodyPr/>
          <a:lstStyle>
            <a:lvl1pPr>
              <a:defRPr/>
            </a:lvl1pPr>
          </a:lstStyle>
          <a:p>
            <a:pPr>
              <a:defRPr/>
            </a:pPr>
            <a:fld id="{290FB2FE-9E97-43D7-92D2-B20E2266AA26}" type="slidenum">
              <a:rPr lang="ru-RU" altLang="ru-RU"/>
              <a:pPr>
                <a:defRPr/>
              </a:pPr>
              <a:t>‹#›</a:t>
            </a:fld>
            <a:endParaRPr lang="ru-RU" altLang="ru-RU"/>
          </a:p>
        </p:txBody>
      </p:sp>
    </p:spTree>
    <p:extLst>
      <p:ext uri="{BB962C8B-B14F-4D97-AF65-F5344CB8AC3E}">
        <p14:creationId xmlns:p14="http://schemas.microsoft.com/office/powerpoint/2010/main" val="42813806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6"/>
          <p:cNvSpPr>
            <a:spLocks noGrp="1" noChangeArrowheads="1"/>
          </p:cNvSpPr>
          <p:nvPr>
            <p:ph type="sldNum" sz="quarter" idx="10"/>
          </p:nvPr>
        </p:nvSpPr>
        <p:spPr>
          <a:ln/>
        </p:spPr>
        <p:txBody>
          <a:bodyPr/>
          <a:lstStyle>
            <a:lvl1pPr>
              <a:defRPr/>
            </a:lvl1pPr>
          </a:lstStyle>
          <a:p>
            <a:pPr>
              <a:defRPr/>
            </a:pPr>
            <a:fld id="{7DF9CB54-0972-49FA-B267-5002BB63EAAE}" type="slidenum">
              <a:rPr lang="ru-RU" altLang="ru-RU"/>
              <a:pPr>
                <a:defRPr/>
              </a:pPr>
              <a:t>‹#›</a:t>
            </a:fld>
            <a:endParaRPr lang="ru-RU" altLang="ru-RU"/>
          </a:p>
        </p:txBody>
      </p:sp>
    </p:spTree>
    <p:extLst>
      <p:ext uri="{BB962C8B-B14F-4D97-AF65-F5344CB8AC3E}">
        <p14:creationId xmlns:p14="http://schemas.microsoft.com/office/powerpoint/2010/main" val="1453078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9E03D692-24A5-431E-AD09-3B50C5666932}" type="slidenum">
              <a:rPr lang="ru-RU" altLang="ru-RU"/>
              <a:pPr>
                <a:defRPr/>
              </a:pPr>
              <a:t>‹#›</a:t>
            </a:fld>
            <a:endParaRPr lang="ru-RU" altLang="ru-RU"/>
          </a:p>
        </p:txBody>
      </p:sp>
      <p:pic>
        <p:nvPicPr>
          <p:cNvPr id="1027" name="Picture 10" descr="isdc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88950" y="139700"/>
            <a:ext cx="5572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13"/>
          <p:cNvSpPr>
            <a:spLocks noChangeArrowheads="1"/>
          </p:cNvSpPr>
          <p:nvPr userDrawn="1"/>
        </p:nvSpPr>
        <p:spPr bwMode="auto">
          <a:xfrm>
            <a:off x="1136650" y="16497"/>
            <a:ext cx="8027988" cy="843308"/>
          </a:xfrm>
          <a:prstGeom prst="rect">
            <a:avLst/>
          </a:prstGeom>
          <a:noFill/>
          <a:ln w="9525">
            <a:noFill/>
            <a:miter lim="800000"/>
            <a:headEnd/>
            <a:tailEnd/>
          </a:ln>
          <a:effectLst/>
        </p:spPr>
        <p:txBody>
          <a:bodyPr bIns="0"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lnSpc>
                <a:spcPct val="90000"/>
              </a:lnSpc>
              <a:defRPr/>
            </a:pPr>
            <a:r>
              <a:rPr lang="ru-RU" altLang="ru-RU" sz="1400" b="1" dirty="0" smtClean="0">
                <a:solidFill>
                  <a:srgbClr val="000066"/>
                </a:solidFill>
              </a:rPr>
              <a:t>Федеральное государственное бюджетное учреждение науки</a:t>
            </a:r>
          </a:p>
          <a:p>
            <a:pPr algn="ctr">
              <a:lnSpc>
                <a:spcPct val="90000"/>
              </a:lnSpc>
              <a:defRPr/>
            </a:pPr>
            <a:r>
              <a:rPr lang="ru-RU" altLang="ru-RU" sz="1400" b="1" dirty="0" smtClean="0">
                <a:solidFill>
                  <a:srgbClr val="000066"/>
                </a:solidFill>
              </a:rPr>
              <a:t>Институт динамики систем и теории управления имени В.М. Матросова</a:t>
            </a:r>
          </a:p>
          <a:p>
            <a:pPr algn="ctr">
              <a:lnSpc>
                <a:spcPct val="90000"/>
              </a:lnSpc>
              <a:defRPr/>
            </a:pPr>
            <a:r>
              <a:rPr lang="ru-RU" altLang="ru-RU" sz="1400" b="1" dirty="0" smtClean="0">
                <a:solidFill>
                  <a:srgbClr val="000066"/>
                </a:solidFill>
              </a:rPr>
              <a:t>Сибирского отделения Российской академии наук</a:t>
            </a:r>
          </a:p>
          <a:p>
            <a:pPr algn="ctr">
              <a:defRPr/>
            </a:pPr>
            <a:endParaRPr lang="ru-RU" altLang="ru-RU" sz="1400" b="1" dirty="0" smtClean="0">
              <a:solidFill>
                <a:srgbClr val="000066"/>
              </a:solidFill>
            </a:endParaRPr>
          </a:p>
        </p:txBody>
      </p:sp>
      <p:sp>
        <p:nvSpPr>
          <p:cNvPr id="1029" name="Line 10"/>
          <p:cNvSpPr>
            <a:spLocks noChangeShapeType="1"/>
          </p:cNvSpPr>
          <p:nvPr userDrawn="1"/>
        </p:nvSpPr>
        <p:spPr bwMode="auto">
          <a:xfrm>
            <a:off x="1871663" y="715963"/>
            <a:ext cx="6551612" cy="0"/>
          </a:xfrm>
          <a:prstGeom prst="line">
            <a:avLst/>
          </a:prstGeom>
          <a:noFill/>
          <a:ln w="28575">
            <a:solidFill>
              <a:srgbClr val="000066"/>
            </a:solidFill>
            <a:round/>
            <a:headEnd/>
            <a:tailEnd/>
          </a:ln>
          <a:extLst>
            <a:ext uri="{909E8E84-426E-40DD-AFC4-6F175D3DCCD1}">
              <a14:hiddenFill xmlns:a14="http://schemas.microsoft.com/office/drawing/2010/main">
                <a:noFill/>
              </a14:hiddenFill>
            </a:ext>
          </a:extLst>
        </p:spPr>
        <p:txBody>
          <a:bodyPr/>
          <a:lstStyle/>
          <a:p>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9.png"/><Relationship Id="rId7" Type="http://schemas.openxmlformats.org/officeDocument/2006/relationships/image" Target="../media/image16.wmf"/><Relationship Id="rId12"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7.wm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oleObject" Target="../embeddings/oleObject5.bin"/><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5.gif"/><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41.wmf"/><Relationship Id="rId3" Type="http://schemas.openxmlformats.org/officeDocument/2006/relationships/notesSlide" Target="../notesSlides/notesSlide4.xml"/><Relationship Id="rId7" Type="http://schemas.openxmlformats.org/officeDocument/2006/relationships/image" Target="../media/image38.wmf"/><Relationship Id="rId12"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39.wmf"/><Relationship Id="rId1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hpc.icc.r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hyperlink" Target="http://hpc.icc.ru/" TargetMode="Externa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6.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6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MyNxCloud\Photos\ФотоИДСТУ\Конференц. ИДСТУ\Конференц. ИДСТУ\ИДСТУ.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6908331"/>
          </a:xfrm>
          <a:prstGeom prst="rect">
            <a:avLst/>
          </a:prstGeom>
          <a:noFill/>
          <a:extLst>
            <a:ext uri="{909E8E84-426E-40DD-AFC4-6F175D3DCCD1}">
              <a14:hiddenFill xmlns:a14="http://schemas.microsoft.com/office/drawing/2010/main">
                <a:solidFill>
                  <a:srgbClr val="FFFFFF"/>
                </a:solidFill>
              </a14:hiddenFill>
            </a:ext>
          </a:extLst>
        </p:spPr>
      </p:pic>
      <p:sp>
        <p:nvSpPr>
          <p:cNvPr id="2052" name="Text Box 8"/>
          <p:cNvSpPr txBox="1">
            <a:spLocks noChangeArrowheads="1"/>
          </p:cNvSpPr>
          <p:nvPr/>
        </p:nvSpPr>
        <p:spPr bwMode="auto">
          <a:xfrm>
            <a:off x="287337" y="404664"/>
            <a:ext cx="85693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Федеральное </a:t>
            </a:r>
            <a:r>
              <a:rPr lang="ru-RU" altLang="ru-RU" sz="2800" b="1" dirty="0" smtClean="0">
                <a:solidFill>
                  <a:srgbClr val="002060"/>
                </a:solidFill>
                <a:latin typeface="Times New Roman" panose="02020603050405020304" pitchFamily="18" charset="0"/>
                <a:cs typeface="Times New Roman" panose="02020603050405020304" pitchFamily="18" charset="0"/>
              </a:rPr>
              <a:t>государственное бюджетное </a:t>
            </a:r>
            <a:r>
              <a:rPr lang="ru-RU" altLang="ru-RU" sz="2800" b="1" dirty="0">
                <a:solidFill>
                  <a:srgbClr val="002060"/>
                </a:solidFill>
                <a:latin typeface="Times New Roman" panose="02020603050405020304" pitchFamily="18" charset="0"/>
                <a:cs typeface="Times New Roman" panose="02020603050405020304" pitchFamily="18" charset="0"/>
              </a:rPr>
              <a:t>учреждение науки</a:t>
            </a:r>
          </a:p>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Институт динамики систем </a:t>
            </a:r>
            <a:r>
              <a:rPr lang="ru-RU" altLang="ru-RU" sz="2800" b="1" dirty="0" smtClean="0">
                <a:solidFill>
                  <a:srgbClr val="002060"/>
                </a:solidFill>
                <a:latin typeface="Times New Roman" panose="02020603050405020304" pitchFamily="18" charset="0"/>
                <a:cs typeface="Times New Roman" panose="02020603050405020304" pitchFamily="18" charset="0"/>
              </a:rPr>
              <a:t>и </a:t>
            </a:r>
            <a:r>
              <a:rPr lang="ru-RU" altLang="ru-RU" sz="2800" b="1" dirty="0">
                <a:solidFill>
                  <a:srgbClr val="002060"/>
                </a:solidFill>
                <a:latin typeface="Times New Roman" panose="02020603050405020304" pitchFamily="18" charset="0"/>
                <a:cs typeface="Times New Roman" panose="02020603050405020304" pitchFamily="18" charset="0"/>
              </a:rPr>
              <a:t>теории управления </a:t>
            </a:r>
          </a:p>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имени В.М. Матросова</a:t>
            </a:r>
          </a:p>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Сибирского отделения </a:t>
            </a:r>
            <a:endParaRPr lang="en-US" altLang="ru-RU" sz="2800" b="1" dirty="0">
              <a:solidFill>
                <a:srgbClr val="002060"/>
              </a:solidFill>
              <a:latin typeface="Times New Roman" panose="02020603050405020304" pitchFamily="18" charset="0"/>
              <a:cs typeface="Times New Roman" panose="02020603050405020304" pitchFamily="18" charset="0"/>
            </a:endParaRPr>
          </a:p>
          <a:p>
            <a:pPr algn="ctr" eaLnBrk="1" hangingPunct="1"/>
            <a:r>
              <a:rPr lang="ru-RU" altLang="ru-RU" sz="2800" b="1" dirty="0">
                <a:solidFill>
                  <a:srgbClr val="002060"/>
                </a:solidFill>
                <a:latin typeface="Times New Roman" panose="02020603050405020304" pitchFamily="18" charset="0"/>
                <a:cs typeface="Times New Roman" panose="02020603050405020304" pitchFamily="18" charset="0"/>
              </a:rPr>
              <a:t>Российской академии наук</a:t>
            </a:r>
          </a:p>
        </p:txBody>
      </p:sp>
      <p:pic>
        <p:nvPicPr>
          <p:cNvPr id="2053" name="Picture 10" descr="isd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86" y="6049963"/>
            <a:ext cx="842963"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316416" y="6447085"/>
            <a:ext cx="697627" cy="369332"/>
          </a:xfrm>
          <a:prstGeom prst="rect">
            <a:avLst/>
          </a:prstGeom>
          <a:noFill/>
        </p:spPr>
        <p:txBody>
          <a:bodyPr wrap="none" rtlCol="0">
            <a:spAutoFit/>
          </a:bodyPr>
          <a:lstStyle/>
          <a:p>
            <a:r>
              <a:rPr lang="ru-RU" dirty="0" smtClean="0"/>
              <a:t>2018</a:t>
            </a:r>
            <a:endParaRPr lang="ru-RU"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41" name="Group 5"/>
          <p:cNvGrpSpPr>
            <a:grpSpLocks/>
          </p:cNvGrpSpPr>
          <p:nvPr/>
        </p:nvGrpSpPr>
        <p:grpSpPr bwMode="auto">
          <a:xfrm>
            <a:off x="4615072" y="2096877"/>
            <a:ext cx="4035669" cy="2664246"/>
            <a:chOff x="1111" y="799"/>
            <a:chExt cx="2268" cy="1248"/>
          </a:xfrm>
        </p:grpSpPr>
        <p:pic>
          <p:nvPicPr>
            <p:cNvPr id="116742" name="Picture 6"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 y="799"/>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3" name="Picture 7"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2" y="803"/>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4" name="Picture 8"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 y="1661"/>
              <a:ext cx="771" cy="386"/>
            </a:xfrm>
            <a:prstGeom prst="rect">
              <a:avLst/>
            </a:prstGeom>
            <a:noFill/>
            <a:extLst>
              <a:ext uri="{909E8E84-426E-40DD-AFC4-6F175D3DCCD1}">
                <a14:hiddenFill xmlns:a14="http://schemas.microsoft.com/office/drawing/2010/main">
                  <a:solidFill>
                    <a:srgbClr val="FFFFFF"/>
                  </a:solidFill>
                </a14:hiddenFill>
              </a:ext>
            </a:extLst>
          </p:spPr>
        </p:pic>
        <p:pic>
          <p:nvPicPr>
            <p:cNvPr id="116745" name="Picture 9" descr="j02330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8" y="1651"/>
              <a:ext cx="771" cy="386"/>
            </a:xfrm>
            <a:prstGeom prst="rect">
              <a:avLst/>
            </a:prstGeom>
            <a:noFill/>
            <a:extLst>
              <a:ext uri="{909E8E84-426E-40DD-AFC4-6F175D3DCCD1}">
                <a14:hiddenFill xmlns:a14="http://schemas.microsoft.com/office/drawing/2010/main">
                  <a:solidFill>
                    <a:srgbClr val="FFFFFF"/>
                  </a:solidFill>
                </a14:hiddenFill>
              </a:ext>
            </a:extLst>
          </p:spPr>
        </p:pic>
        <p:sp>
          <p:nvSpPr>
            <p:cNvPr id="116746" name="Line 10"/>
            <p:cNvSpPr>
              <a:spLocks noChangeShapeType="1"/>
            </p:cNvSpPr>
            <p:nvPr/>
          </p:nvSpPr>
          <p:spPr bwMode="auto">
            <a:xfrm>
              <a:off x="1927" y="1026"/>
              <a:ext cx="6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7" name="Line 11"/>
            <p:cNvSpPr>
              <a:spLocks noChangeShapeType="1"/>
            </p:cNvSpPr>
            <p:nvPr/>
          </p:nvSpPr>
          <p:spPr bwMode="auto">
            <a:xfrm>
              <a:off x="1941" y="1881"/>
              <a:ext cx="63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8" name="Line 12"/>
            <p:cNvSpPr>
              <a:spLocks noChangeShapeType="1"/>
            </p:cNvSpPr>
            <p:nvPr/>
          </p:nvSpPr>
          <p:spPr bwMode="auto">
            <a:xfrm flipV="1">
              <a:off x="1474" y="1207"/>
              <a:ext cx="0"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16749" name="Line 13"/>
            <p:cNvSpPr>
              <a:spLocks noChangeShapeType="1"/>
            </p:cNvSpPr>
            <p:nvPr/>
          </p:nvSpPr>
          <p:spPr bwMode="auto">
            <a:xfrm flipV="1">
              <a:off x="3037" y="1207"/>
              <a:ext cx="0" cy="45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116750" name="Text Box 14"/>
          <p:cNvSpPr txBox="1">
            <a:spLocks noChangeArrowheads="1"/>
          </p:cNvSpPr>
          <p:nvPr/>
        </p:nvSpPr>
        <p:spPr bwMode="auto">
          <a:xfrm>
            <a:off x="251520" y="980728"/>
            <a:ext cx="432048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ru-RU" altLang="ru-RU" b="1" dirty="0" smtClean="0">
                <a:solidFill>
                  <a:srgbClr val="000099"/>
                </a:solidFill>
              </a:rPr>
              <a:t>Развита </a:t>
            </a:r>
            <a:r>
              <a:rPr lang="ru-RU" altLang="ru-RU" b="1" dirty="0">
                <a:solidFill>
                  <a:srgbClr val="000099"/>
                </a:solidFill>
              </a:rPr>
              <a:t>нелинейная теория внутренней устойчивости группировок движущихся объектов (формаций). Внутренняя устойчивость понимается как возможность сохранения объектами  заранее заданной конфигурации с некоторой точностью. В отличие от известных постановок, учитываются неполнота и неточность измерения состояния, неопределенности среды и объектов, ограниченность управления, а также дискретность измерений и формирования управлений </a:t>
            </a:r>
            <a:r>
              <a:rPr lang="ru-RU" altLang="ru-RU" sz="1600" b="1" dirty="0">
                <a:solidFill>
                  <a:schemeClr val="accent2">
                    <a:lumMod val="60000"/>
                    <a:lumOff val="40000"/>
                  </a:schemeClr>
                </a:solidFill>
              </a:rPr>
              <a:t>(</a:t>
            </a:r>
            <a:r>
              <a:rPr lang="ru-RU" altLang="ru-RU" sz="1600" b="1" dirty="0" err="1">
                <a:solidFill>
                  <a:schemeClr val="accent2">
                    <a:lumMod val="60000"/>
                    <a:lumOff val="40000"/>
                  </a:schemeClr>
                </a:solidFill>
              </a:rPr>
              <a:t>ак</a:t>
            </a:r>
            <a:r>
              <a:rPr lang="ru-RU" altLang="ru-RU" sz="1600" b="1" dirty="0">
                <a:solidFill>
                  <a:schemeClr val="accent2">
                    <a:lumMod val="60000"/>
                    <a:lumOff val="40000"/>
                  </a:schemeClr>
                </a:solidFill>
              </a:rPr>
              <a:t>. С.Н. Васильев, </a:t>
            </a:r>
          </a:p>
          <a:p>
            <a:r>
              <a:rPr lang="ru-RU" altLang="ru-RU" sz="1600" b="1" dirty="0">
                <a:solidFill>
                  <a:schemeClr val="accent2">
                    <a:lumMod val="60000"/>
                    <a:lumOff val="40000"/>
                  </a:schemeClr>
                </a:solidFill>
              </a:rPr>
              <a:t>д.ф.-м.н. А.В. Лакеев)</a:t>
            </a:r>
            <a:r>
              <a:rPr lang="ru-RU" altLang="ru-RU" b="1" dirty="0">
                <a:solidFill>
                  <a:srgbClr val="000099"/>
                </a:solidFill>
              </a:rPr>
              <a:t>.</a:t>
            </a:r>
          </a:p>
        </p:txBody>
      </p:sp>
    </p:spTree>
    <p:extLst>
      <p:ext uri="{BB962C8B-B14F-4D97-AF65-F5344CB8AC3E}">
        <p14:creationId xmlns:p14="http://schemas.microsoft.com/office/powerpoint/2010/main" val="1243804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19063" y="765175"/>
            <a:ext cx="89058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indent="355600" algn="just"/>
            <a:r>
              <a:rPr lang="ru-RU" altLang="ru-RU" sz="1400" b="1" dirty="0" smtClean="0">
                <a:solidFill>
                  <a:schemeClr val="accent2"/>
                </a:solidFill>
              </a:rPr>
              <a:t>Получены </a:t>
            </a:r>
            <a:r>
              <a:rPr lang="ru-RU" altLang="ru-RU" sz="1400" b="1" dirty="0">
                <a:solidFill>
                  <a:schemeClr val="accent2"/>
                </a:solidFill>
              </a:rPr>
              <a:t>основанные на использовании вектор-функций Ляпунова (ВФЛ) условия асимптотической устойчивости и </a:t>
            </a:r>
            <a:r>
              <a:rPr lang="ru-RU" altLang="ru-RU" sz="1400" b="1" dirty="0" err="1">
                <a:solidFill>
                  <a:schemeClr val="accent2"/>
                </a:solidFill>
              </a:rPr>
              <a:t>диссипативности</a:t>
            </a:r>
            <a:r>
              <a:rPr lang="ru-RU" altLang="ru-RU" sz="1400" b="1" dirty="0">
                <a:solidFill>
                  <a:schemeClr val="accent2"/>
                </a:solidFill>
              </a:rPr>
              <a:t> нелинейных систем цифрового управления непрерывными объектами, в которых управление содержит как непрерывные, так и дискретные во времени компоненты. Разработаны и </a:t>
            </a:r>
            <a:r>
              <a:rPr lang="ru-RU" altLang="ru-RU" sz="1400" b="1" dirty="0" err="1">
                <a:solidFill>
                  <a:schemeClr val="accent2"/>
                </a:solidFill>
              </a:rPr>
              <a:t>программно</a:t>
            </a:r>
            <a:r>
              <a:rPr lang="ru-RU" altLang="ru-RU" sz="1400" b="1" dirty="0">
                <a:solidFill>
                  <a:schemeClr val="accent2"/>
                </a:solidFill>
              </a:rPr>
              <a:t> реализованы алгоритмы динамического анализа и параметрического синтеза с помощью </a:t>
            </a:r>
            <a:r>
              <a:rPr lang="ru-RU" altLang="ru-RU" sz="1400" b="1" dirty="0" err="1">
                <a:solidFill>
                  <a:schemeClr val="accent2"/>
                </a:solidFill>
              </a:rPr>
              <a:t>сублинейных</a:t>
            </a:r>
            <a:r>
              <a:rPr lang="ru-RU" altLang="ru-RU" sz="1400" b="1" dirty="0">
                <a:solidFill>
                  <a:schemeClr val="accent2"/>
                </a:solidFill>
              </a:rPr>
              <a:t> ВФЛ. Совместно с НПО им. С.А. Лавочкина проведен синтез системы прецизионной угловой стабилизации нежесткой конструкции большого космического телескопа «Спектр-УФ», обеспечивающей точность  до </a:t>
            </a:r>
          </a:p>
          <a:p>
            <a:r>
              <a:rPr lang="ru-RU" altLang="ru-RU" sz="1400" b="1" dirty="0">
                <a:solidFill>
                  <a:schemeClr val="accent2"/>
                </a:solidFill>
              </a:rPr>
              <a:t>0,03 </a:t>
            </a:r>
            <a:r>
              <a:rPr lang="ru-RU" altLang="ru-RU" sz="1400" b="1" dirty="0" err="1">
                <a:solidFill>
                  <a:schemeClr val="accent2"/>
                </a:solidFill>
              </a:rPr>
              <a:t>угл</a:t>
            </a:r>
            <a:r>
              <a:rPr lang="ru-RU" altLang="ru-RU" sz="1400" b="1" dirty="0">
                <a:solidFill>
                  <a:schemeClr val="accent2"/>
                </a:solidFill>
              </a:rPr>
              <a:t>. сек.</a:t>
            </a:r>
          </a:p>
        </p:txBody>
      </p:sp>
      <p:grpSp>
        <p:nvGrpSpPr>
          <p:cNvPr id="9219" name="Group 17"/>
          <p:cNvGrpSpPr>
            <a:grpSpLocks/>
          </p:cNvGrpSpPr>
          <p:nvPr/>
        </p:nvGrpSpPr>
        <p:grpSpPr bwMode="auto">
          <a:xfrm>
            <a:off x="1403649" y="2581058"/>
            <a:ext cx="5689302" cy="2503706"/>
            <a:chOff x="981" y="1752"/>
            <a:chExt cx="3441" cy="1406"/>
          </a:xfrm>
        </p:grpSpPr>
        <p:pic>
          <p:nvPicPr>
            <p:cNvPr id="92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 y="1800"/>
              <a:ext cx="1529" cy="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 y="1752"/>
              <a:ext cx="1654"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0" name="Text Box 14"/>
          <p:cNvSpPr txBox="1">
            <a:spLocks noChangeArrowheads="1"/>
          </p:cNvSpPr>
          <p:nvPr/>
        </p:nvSpPr>
        <p:spPr bwMode="auto">
          <a:xfrm>
            <a:off x="179388" y="5589588"/>
            <a:ext cx="8964612"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ru-RU" altLang="ru-RU" sz="1600" b="1" dirty="0">
                <a:solidFill>
                  <a:srgbClr val="CC0000"/>
                </a:solidFill>
              </a:rPr>
              <a:t>Публикации по теме:</a:t>
            </a:r>
          </a:p>
          <a:p>
            <a:pPr eaLnBrk="1" hangingPunct="1">
              <a:buFontTx/>
              <a:buAutoNum type="arabicPeriod"/>
            </a:pPr>
            <a:r>
              <a:rPr lang="ru-RU" altLang="ru-RU" sz="1300" b="1" dirty="0" err="1">
                <a:solidFill>
                  <a:schemeClr val="accent2"/>
                </a:solidFill>
              </a:rPr>
              <a:t>Bychkov</a:t>
            </a:r>
            <a:r>
              <a:rPr lang="ru-RU" altLang="ru-RU" sz="1300" b="1" dirty="0">
                <a:solidFill>
                  <a:schemeClr val="accent2"/>
                </a:solidFill>
              </a:rPr>
              <a:t>, I. V.; </a:t>
            </a:r>
            <a:r>
              <a:rPr lang="ru-RU" altLang="ru-RU" sz="1300" b="1" dirty="0" err="1">
                <a:solidFill>
                  <a:schemeClr val="accent2"/>
                </a:solidFill>
              </a:rPr>
              <a:t>Voronov</a:t>
            </a:r>
            <a:r>
              <a:rPr lang="ru-RU" altLang="ru-RU" sz="1300" b="1" dirty="0">
                <a:solidFill>
                  <a:schemeClr val="accent2"/>
                </a:solidFill>
              </a:rPr>
              <a:t>, V. A.; </a:t>
            </a:r>
            <a:r>
              <a:rPr lang="ru-RU" altLang="ru-RU" sz="1300" b="1" dirty="0" err="1">
                <a:solidFill>
                  <a:schemeClr val="accent2"/>
                </a:solidFill>
              </a:rPr>
              <a:t>Druzhinin</a:t>
            </a:r>
            <a:r>
              <a:rPr lang="ru-RU" altLang="ru-RU" sz="1300" b="1" dirty="0">
                <a:solidFill>
                  <a:schemeClr val="accent2"/>
                </a:solidFill>
              </a:rPr>
              <a:t>, E. I.; </a:t>
            </a:r>
            <a:r>
              <a:rPr lang="ru-RU" altLang="ru-RU" sz="1300" b="1" dirty="0" err="1">
                <a:solidFill>
                  <a:schemeClr val="accent2"/>
                </a:solidFill>
              </a:rPr>
              <a:t>et</a:t>
            </a:r>
            <a:r>
              <a:rPr lang="ru-RU" altLang="ru-RU" sz="1300" b="1" dirty="0">
                <a:solidFill>
                  <a:schemeClr val="accent2"/>
                </a:solidFill>
              </a:rPr>
              <a:t> </a:t>
            </a:r>
            <a:r>
              <a:rPr lang="ru-RU" altLang="ru-RU" sz="1300" b="1" dirty="0" err="1">
                <a:solidFill>
                  <a:schemeClr val="accent2"/>
                </a:solidFill>
              </a:rPr>
              <a:t>al</a:t>
            </a:r>
            <a:r>
              <a:rPr lang="ru-RU" altLang="ru-RU" sz="1300" b="1" dirty="0">
                <a:solidFill>
                  <a:schemeClr val="accent2"/>
                </a:solidFill>
              </a:rPr>
              <a:t>. </a:t>
            </a:r>
            <a:r>
              <a:rPr lang="en-US" altLang="ru-RU" sz="1300" b="1" dirty="0">
                <a:solidFill>
                  <a:schemeClr val="accent2"/>
                </a:solidFill>
              </a:rPr>
              <a:t>Synthesis of a combined system for precise stabilization of the </a:t>
            </a:r>
            <a:r>
              <a:rPr lang="en-US" altLang="ru-RU" sz="1300" b="1" dirty="0" err="1">
                <a:solidFill>
                  <a:schemeClr val="accent2"/>
                </a:solidFill>
              </a:rPr>
              <a:t>Spectr</a:t>
            </a:r>
            <a:r>
              <a:rPr lang="en-US" altLang="ru-RU" sz="1300" b="1" dirty="0">
                <a:solidFill>
                  <a:schemeClr val="accent2"/>
                </a:solidFill>
              </a:rPr>
              <a:t> UF observatory. I.</a:t>
            </a:r>
            <a:r>
              <a:rPr lang="ru-RU" altLang="ru-RU" sz="1300" b="1" dirty="0">
                <a:solidFill>
                  <a:schemeClr val="accent2"/>
                </a:solidFill>
              </a:rPr>
              <a:t> </a:t>
            </a:r>
            <a:r>
              <a:rPr lang="ru-RU" altLang="ru-RU" sz="1300" b="1" dirty="0" err="1">
                <a:solidFill>
                  <a:schemeClr val="accent2"/>
                </a:solidFill>
              </a:rPr>
              <a:t>Cosmic</a:t>
            </a:r>
            <a:r>
              <a:rPr lang="ru-RU" altLang="ru-RU" sz="1300" b="1" dirty="0">
                <a:solidFill>
                  <a:schemeClr val="accent2"/>
                </a:solidFill>
              </a:rPr>
              <a:t> </a:t>
            </a:r>
            <a:r>
              <a:rPr lang="en-US" altLang="ru-RU" sz="1300" b="1" dirty="0">
                <a:solidFill>
                  <a:schemeClr val="accent2"/>
                </a:solidFill>
              </a:rPr>
              <a:t>R</a:t>
            </a:r>
            <a:r>
              <a:rPr lang="ru-RU" altLang="ru-RU" sz="1300" b="1" dirty="0" err="1">
                <a:solidFill>
                  <a:schemeClr val="accent2"/>
                </a:solidFill>
              </a:rPr>
              <a:t>esearch</a:t>
            </a:r>
            <a:r>
              <a:rPr lang="en-US" altLang="ru-RU" sz="1300" b="1" dirty="0">
                <a:solidFill>
                  <a:schemeClr val="accent2"/>
                </a:solidFill>
              </a:rPr>
              <a:t>.</a:t>
            </a:r>
            <a:r>
              <a:rPr lang="ru-RU" altLang="ru-RU" sz="1300" b="1" dirty="0">
                <a:solidFill>
                  <a:schemeClr val="accent2"/>
                </a:solidFill>
              </a:rPr>
              <a:t>  </a:t>
            </a:r>
            <a:r>
              <a:rPr lang="en-US" altLang="ru-RU" sz="1300" b="1" dirty="0">
                <a:solidFill>
                  <a:schemeClr val="accent2"/>
                </a:solidFill>
              </a:rPr>
              <a:t>2013</a:t>
            </a:r>
            <a:r>
              <a:rPr lang="ru-RU" altLang="ru-RU" sz="1300" b="1" dirty="0">
                <a:solidFill>
                  <a:schemeClr val="accent2"/>
                </a:solidFill>
              </a:rPr>
              <a:t>.</a:t>
            </a:r>
            <a:r>
              <a:rPr lang="en-US" altLang="ru-RU" sz="1300" b="1" dirty="0">
                <a:solidFill>
                  <a:schemeClr val="accent2"/>
                </a:solidFill>
              </a:rPr>
              <a:t> </a:t>
            </a:r>
            <a:r>
              <a:rPr lang="ru-RU" altLang="ru-RU" sz="1300" b="1" dirty="0" err="1">
                <a:solidFill>
                  <a:schemeClr val="accent2"/>
                </a:solidFill>
              </a:rPr>
              <a:t>Vol</a:t>
            </a:r>
            <a:r>
              <a:rPr lang="en-US" altLang="ru-RU" sz="1300" b="1" dirty="0">
                <a:solidFill>
                  <a:schemeClr val="accent2"/>
                </a:solidFill>
              </a:rPr>
              <a:t>.</a:t>
            </a:r>
            <a:r>
              <a:rPr lang="ru-RU" altLang="ru-RU" sz="1300" b="1" dirty="0">
                <a:solidFill>
                  <a:schemeClr val="accent2"/>
                </a:solidFill>
              </a:rPr>
              <a:t> 51</a:t>
            </a:r>
            <a:r>
              <a:rPr lang="en-US" altLang="ru-RU" sz="1300" b="1" dirty="0">
                <a:solidFill>
                  <a:schemeClr val="accent2"/>
                </a:solidFill>
              </a:rPr>
              <a:t>.</a:t>
            </a:r>
            <a:r>
              <a:rPr lang="ru-RU" altLang="ru-RU" sz="1300" b="1" dirty="0">
                <a:solidFill>
                  <a:schemeClr val="accent2"/>
                </a:solidFill>
              </a:rPr>
              <a:t>   </a:t>
            </a:r>
            <a:r>
              <a:rPr lang="ru-RU" altLang="ru-RU" sz="1300" b="1" dirty="0" err="1">
                <a:solidFill>
                  <a:schemeClr val="accent2"/>
                </a:solidFill>
              </a:rPr>
              <a:t>Issue</a:t>
            </a:r>
            <a:r>
              <a:rPr lang="ru-RU" altLang="ru-RU" sz="1300" b="1" dirty="0">
                <a:solidFill>
                  <a:schemeClr val="accent2"/>
                </a:solidFill>
              </a:rPr>
              <a:t> 3</a:t>
            </a:r>
            <a:r>
              <a:rPr lang="en-US" altLang="ru-RU" sz="1300" b="1" dirty="0">
                <a:solidFill>
                  <a:schemeClr val="accent2"/>
                </a:solidFill>
              </a:rPr>
              <a:t>.</a:t>
            </a:r>
            <a:r>
              <a:rPr lang="ru-RU" altLang="ru-RU" sz="1300" b="1" dirty="0">
                <a:solidFill>
                  <a:schemeClr val="accent2"/>
                </a:solidFill>
              </a:rPr>
              <a:t>   P</a:t>
            </a:r>
            <a:r>
              <a:rPr lang="en-US" altLang="ru-RU" sz="1300" b="1" dirty="0">
                <a:solidFill>
                  <a:schemeClr val="accent2"/>
                </a:solidFill>
              </a:rPr>
              <a:t>p.</a:t>
            </a:r>
            <a:r>
              <a:rPr lang="ru-RU" altLang="ru-RU" sz="1300" b="1" dirty="0">
                <a:solidFill>
                  <a:schemeClr val="accent2"/>
                </a:solidFill>
              </a:rPr>
              <a:t> 189-198</a:t>
            </a:r>
            <a:r>
              <a:rPr lang="en-US" altLang="ru-RU" sz="1300" b="1" dirty="0">
                <a:solidFill>
                  <a:schemeClr val="accent2"/>
                </a:solidFill>
              </a:rPr>
              <a:t>.</a:t>
            </a:r>
            <a:r>
              <a:rPr lang="ru-RU" altLang="ru-RU" sz="1300" dirty="0">
                <a:solidFill>
                  <a:schemeClr val="accent2"/>
                </a:solidFill>
              </a:rPr>
              <a:t> </a:t>
            </a:r>
            <a:endParaRPr lang="en-US" altLang="ru-RU" sz="1300" dirty="0">
              <a:solidFill>
                <a:schemeClr val="accent2"/>
              </a:solidFill>
            </a:endParaRPr>
          </a:p>
          <a:p>
            <a:pPr eaLnBrk="1" hangingPunct="1"/>
            <a:r>
              <a:rPr lang="ru-RU" altLang="ru-RU" sz="1300" b="1" dirty="0">
                <a:solidFill>
                  <a:schemeClr val="accent2"/>
                </a:solidFill>
              </a:rPr>
              <a:t>2.   </a:t>
            </a:r>
            <a:r>
              <a:rPr lang="ru-RU" altLang="ru-RU" sz="1300" b="1" dirty="0" err="1">
                <a:solidFill>
                  <a:schemeClr val="accent2"/>
                </a:solidFill>
              </a:rPr>
              <a:t>Bychkov</a:t>
            </a:r>
            <a:r>
              <a:rPr lang="ru-RU" altLang="ru-RU" sz="1300" b="1" dirty="0">
                <a:solidFill>
                  <a:schemeClr val="accent2"/>
                </a:solidFill>
              </a:rPr>
              <a:t>, I. V.; </a:t>
            </a:r>
            <a:r>
              <a:rPr lang="ru-RU" altLang="ru-RU" sz="1300" b="1" dirty="0" err="1">
                <a:solidFill>
                  <a:schemeClr val="accent2"/>
                </a:solidFill>
              </a:rPr>
              <a:t>Voronov</a:t>
            </a:r>
            <a:r>
              <a:rPr lang="ru-RU" altLang="ru-RU" sz="1300" b="1" dirty="0">
                <a:solidFill>
                  <a:schemeClr val="accent2"/>
                </a:solidFill>
              </a:rPr>
              <a:t>, V. A.; </a:t>
            </a:r>
            <a:r>
              <a:rPr lang="ru-RU" altLang="ru-RU" sz="1300" b="1" dirty="0" err="1">
                <a:solidFill>
                  <a:schemeClr val="accent2"/>
                </a:solidFill>
              </a:rPr>
              <a:t>Druzhinin</a:t>
            </a:r>
            <a:r>
              <a:rPr lang="ru-RU" altLang="ru-RU" sz="1300" b="1" dirty="0">
                <a:solidFill>
                  <a:schemeClr val="accent2"/>
                </a:solidFill>
              </a:rPr>
              <a:t>, E. I.; </a:t>
            </a:r>
            <a:r>
              <a:rPr lang="ru-RU" altLang="ru-RU" sz="1300" b="1" dirty="0" err="1">
                <a:solidFill>
                  <a:schemeClr val="accent2"/>
                </a:solidFill>
              </a:rPr>
              <a:t>et</a:t>
            </a:r>
            <a:r>
              <a:rPr lang="ru-RU" altLang="ru-RU" sz="1300" b="1" dirty="0">
                <a:solidFill>
                  <a:schemeClr val="accent2"/>
                </a:solidFill>
              </a:rPr>
              <a:t> </a:t>
            </a:r>
            <a:r>
              <a:rPr lang="ru-RU" altLang="ru-RU" sz="1300" b="1" dirty="0" err="1">
                <a:solidFill>
                  <a:schemeClr val="accent2"/>
                </a:solidFill>
              </a:rPr>
              <a:t>al</a:t>
            </a:r>
            <a:r>
              <a:rPr lang="ru-RU" altLang="ru-RU" sz="1300" b="1" dirty="0">
                <a:solidFill>
                  <a:schemeClr val="accent2"/>
                </a:solidFill>
              </a:rPr>
              <a:t>. </a:t>
            </a:r>
            <a:r>
              <a:rPr lang="en-US" altLang="ru-RU" sz="1300" b="1" dirty="0">
                <a:solidFill>
                  <a:schemeClr val="accent2"/>
                </a:solidFill>
              </a:rPr>
              <a:t>Synthesis of a combined system for precise stabilization of the </a:t>
            </a:r>
            <a:r>
              <a:rPr lang="en-US" altLang="ru-RU" sz="1300" b="1" dirty="0" err="1">
                <a:solidFill>
                  <a:schemeClr val="accent2"/>
                </a:solidFill>
              </a:rPr>
              <a:t>Spectr</a:t>
            </a:r>
            <a:r>
              <a:rPr lang="en-US" altLang="ru-RU" sz="1300" b="1" dirty="0">
                <a:solidFill>
                  <a:schemeClr val="accent2"/>
                </a:solidFill>
              </a:rPr>
              <a:t> UF observatory. II.</a:t>
            </a:r>
            <a:r>
              <a:rPr lang="ru-RU" altLang="ru-RU" sz="1300" b="1" dirty="0">
                <a:solidFill>
                  <a:schemeClr val="accent2"/>
                </a:solidFill>
              </a:rPr>
              <a:t> </a:t>
            </a:r>
            <a:r>
              <a:rPr lang="ru-RU" altLang="ru-RU" sz="1300" b="1" dirty="0" err="1">
                <a:solidFill>
                  <a:schemeClr val="accent2"/>
                </a:solidFill>
              </a:rPr>
              <a:t>Cosmic</a:t>
            </a:r>
            <a:r>
              <a:rPr lang="ru-RU" altLang="ru-RU" sz="1300" b="1" dirty="0">
                <a:solidFill>
                  <a:schemeClr val="accent2"/>
                </a:solidFill>
              </a:rPr>
              <a:t> </a:t>
            </a:r>
            <a:r>
              <a:rPr lang="en-US" altLang="ru-RU" sz="1300" b="1" dirty="0">
                <a:solidFill>
                  <a:schemeClr val="accent2"/>
                </a:solidFill>
              </a:rPr>
              <a:t>R</a:t>
            </a:r>
            <a:r>
              <a:rPr lang="ru-RU" altLang="ru-RU" sz="1300" b="1" dirty="0" err="1">
                <a:solidFill>
                  <a:schemeClr val="accent2"/>
                </a:solidFill>
              </a:rPr>
              <a:t>esearch</a:t>
            </a:r>
            <a:r>
              <a:rPr lang="en-US" altLang="ru-RU" sz="1300" b="1" dirty="0">
                <a:solidFill>
                  <a:schemeClr val="accent2"/>
                </a:solidFill>
              </a:rPr>
              <a:t>.</a:t>
            </a:r>
            <a:r>
              <a:rPr lang="ru-RU" altLang="ru-RU" sz="1300" b="1" dirty="0">
                <a:solidFill>
                  <a:schemeClr val="accent2"/>
                </a:solidFill>
              </a:rPr>
              <a:t>  2014. </a:t>
            </a:r>
            <a:r>
              <a:rPr lang="ru-RU" altLang="ru-RU" sz="1300" b="1" dirty="0" err="1">
                <a:solidFill>
                  <a:schemeClr val="accent2"/>
                </a:solidFill>
              </a:rPr>
              <a:t>Vol</a:t>
            </a:r>
            <a:r>
              <a:rPr lang="en-US" altLang="ru-RU" sz="1300" b="1" dirty="0">
                <a:solidFill>
                  <a:schemeClr val="accent2"/>
                </a:solidFill>
              </a:rPr>
              <a:t>.</a:t>
            </a:r>
            <a:r>
              <a:rPr lang="ru-RU" altLang="ru-RU" sz="1300" b="1" dirty="0">
                <a:solidFill>
                  <a:schemeClr val="accent2"/>
                </a:solidFill>
              </a:rPr>
              <a:t> 5</a:t>
            </a:r>
            <a:r>
              <a:rPr lang="en-US" altLang="ru-RU" sz="1300" b="1" dirty="0">
                <a:solidFill>
                  <a:schemeClr val="accent2"/>
                </a:solidFill>
              </a:rPr>
              <a:t>2.</a:t>
            </a:r>
            <a:r>
              <a:rPr lang="ru-RU" altLang="ru-RU" sz="1300" b="1" dirty="0">
                <a:solidFill>
                  <a:schemeClr val="accent2"/>
                </a:solidFill>
              </a:rPr>
              <a:t>   </a:t>
            </a:r>
            <a:r>
              <a:rPr lang="ru-RU" altLang="ru-RU" sz="1300" b="1" dirty="0" err="1">
                <a:solidFill>
                  <a:schemeClr val="accent2"/>
                </a:solidFill>
              </a:rPr>
              <a:t>Issue</a:t>
            </a:r>
            <a:r>
              <a:rPr lang="ru-RU" altLang="ru-RU" sz="1300" b="1" dirty="0">
                <a:solidFill>
                  <a:schemeClr val="accent2"/>
                </a:solidFill>
              </a:rPr>
              <a:t> </a:t>
            </a:r>
            <a:r>
              <a:rPr lang="en-US" altLang="ru-RU" sz="1300" b="1" dirty="0">
                <a:solidFill>
                  <a:schemeClr val="accent2"/>
                </a:solidFill>
              </a:rPr>
              <a:t>2.</a:t>
            </a:r>
            <a:r>
              <a:rPr lang="ru-RU" altLang="ru-RU" sz="1300" b="1" dirty="0">
                <a:solidFill>
                  <a:schemeClr val="accent2"/>
                </a:solidFill>
              </a:rPr>
              <a:t>   P</a:t>
            </a:r>
            <a:r>
              <a:rPr lang="en-US" altLang="ru-RU" sz="1300" b="1" dirty="0">
                <a:solidFill>
                  <a:schemeClr val="accent2"/>
                </a:solidFill>
              </a:rPr>
              <a:t>p.</a:t>
            </a:r>
            <a:r>
              <a:rPr lang="ru-RU" altLang="ru-RU" sz="1300" b="1" dirty="0">
                <a:solidFill>
                  <a:schemeClr val="accent2"/>
                </a:solidFill>
              </a:rPr>
              <a:t> 1</a:t>
            </a:r>
            <a:r>
              <a:rPr lang="en-US" altLang="ru-RU" sz="1300" b="1" dirty="0">
                <a:solidFill>
                  <a:schemeClr val="accent2"/>
                </a:solidFill>
              </a:rPr>
              <a:t>45</a:t>
            </a:r>
            <a:r>
              <a:rPr lang="ru-RU" altLang="ru-RU" sz="1300" b="1" dirty="0">
                <a:solidFill>
                  <a:schemeClr val="accent2"/>
                </a:solidFill>
              </a:rPr>
              <a:t>-1</a:t>
            </a:r>
            <a:r>
              <a:rPr lang="en-US" altLang="ru-RU" sz="1300" b="1" dirty="0">
                <a:solidFill>
                  <a:schemeClr val="accent2"/>
                </a:solidFill>
              </a:rPr>
              <a:t>52.</a:t>
            </a:r>
            <a:r>
              <a:rPr lang="ru-RU" altLang="ru-RU" sz="1300" dirty="0">
                <a:solidFill>
                  <a:schemeClr val="accent2"/>
                </a:solidFill>
              </a:rPr>
              <a:t> </a:t>
            </a:r>
          </a:p>
        </p:txBody>
      </p:sp>
      <p:grpSp>
        <p:nvGrpSpPr>
          <p:cNvPr id="9221" name="Group 18"/>
          <p:cNvGrpSpPr>
            <a:grpSpLocks/>
          </p:cNvGrpSpPr>
          <p:nvPr/>
        </p:nvGrpSpPr>
        <p:grpSpPr bwMode="auto">
          <a:xfrm>
            <a:off x="1698625" y="4962525"/>
            <a:ext cx="5543550" cy="914400"/>
            <a:chOff x="1066" y="3102"/>
            <a:chExt cx="3492" cy="576"/>
          </a:xfrm>
        </p:grpSpPr>
        <p:sp>
          <p:nvSpPr>
            <p:cNvPr id="9222" name="Text Box 15"/>
            <p:cNvSpPr txBox="1">
              <a:spLocks noChangeArrowheads="1"/>
            </p:cNvSpPr>
            <p:nvPr/>
          </p:nvSpPr>
          <p:spPr bwMode="auto">
            <a:xfrm>
              <a:off x="2744" y="3113"/>
              <a:ext cx="181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50000"/>
                </a:spcBef>
              </a:pPr>
              <a:r>
                <a:rPr lang="ru-RU" altLang="ru-RU" sz="1200"/>
                <a:t>Установившийся процесс в режиме точной стабилизации</a:t>
              </a:r>
            </a:p>
          </p:txBody>
        </p:sp>
        <p:sp>
          <p:nvSpPr>
            <p:cNvPr id="9223" name="Text Box 16"/>
            <p:cNvSpPr txBox="1">
              <a:spLocks noChangeArrowheads="1"/>
            </p:cNvSpPr>
            <p:nvPr/>
          </p:nvSpPr>
          <p:spPr bwMode="auto">
            <a:xfrm>
              <a:off x="1066" y="3102"/>
              <a:ext cx="158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sz="1200" dirty="0"/>
                <a:t>Переходный  процесс при переключении с</a:t>
              </a:r>
              <a:r>
                <a:rPr lang="en-US" altLang="ru-RU" sz="1200" dirty="0"/>
                <a:t> </a:t>
              </a:r>
              <a:r>
                <a:rPr lang="ru-RU" altLang="ru-RU" sz="1200" dirty="0"/>
                <a:t>программного режима на стабилизацию</a:t>
              </a:r>
            </a:p>
            <a:p>
              <a:pPr eaLnBrk="1" hangingPunct="1">
                <a:spcBef>
                  <a:spcPct val="50000"/>
                </a:spcBef>
              </a:pPr>
              <a:endParaRPr lang="ru-RU" altLang="ru-RU" sz="1200" dirty="0"/>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179512" y="836712"/>
            <a:ext cx="4680520" cy="5616624"/>
          </a:xfrm>
        </p:spPr>
        <p:txBody>
          <a:bodyPr/>
          <a:lstStyle/>
          <a:p>
            <a:pPr marL="0" indent="0">
              <a:buNone/>
            </a:pPr>
            <a:r>
              <a:rPr lang="ru-RU" sz="1600" b="1" kern="1200" dirty="0">
                <a:solidFill>
                  <a:schemeClr val="accent2"/>
                </a:solidFill>
                <a:latin typeface="Arial" charset="0"/>
              </a:rPr>
              <a:t>Разработан новый  численный метод приближенного построения оптимального позиционного управления в трубке разрешимости нелинейной управляемой </a:t>
            </a:r>
            <a:r>
              <a:rPr lang="ru-RU" sz="1600" b="1" kern="1200" dirty="0" smtClean="0">
                <a:solidFill>
                  <a:schemeClr val="accent2"/>
                </a:solidFill>
                <a:latin typeface="Arial" charset="0"/>
              </a:rPr>
              <a:t>системы</a:t>
            </a:r>
            <a:r>
              <a:rPr lang="ru-RU" sz="1600" b="1" kern="1200" dirty="0">
                <a:solidFill>
                  <a:schemeClr val="accent2"/>
                </a:solidFill>
                <a:latin typeface="Arial" charset="0"/>
              </a:rPr>
              <a:t>, основанный на применении метода динамического программирования и алгоритмах решения задач оптимального программного управления с фазовыми ограничениями. Реализованы алгоритмы численного построения трубки разрешимости как объединения множеств достижимости управляемой системы, соответствующих различным интервалам времени и получаемых путем решения серии задач оптимального управления. С применением предложенных алгоритмов произведены расчеты оптимальных вертикальных маневров самолета при возможных атаках ракетой «воздух-воздух» с задней полусферы на математических моделях, предложенных ФГУП </a:t>
            </a:r>
            <a:r>
              <a:rPr lang="ru-RU" sz="1600" b="1" kern="1200" dirty="0" err="1">
                <a:solidFill>
                  <a:schemeClr val="accent2"/>
                </a:solidFill>
                <a:latin typeface="Arial" charset="0"/>
              </a:rPr>
              <a:t>ГосНИИАС</a:t>
            </a:r>
            <a:r>
              <a:rPr lang="ru-RU" sz="1600" b="1" kern="1200" dirty="0">
                <a:solidFill>
                  <a:schemeClr val="accent2"/>
                </a:solidFill>
                <a:latin typeface="Arial" charset="0"/>
              </a:rPr>
              <a:t> (г. Москва</a:t>
            </a:r>
            <a:r>
              <a:rPr lang="ru-RU" sz="1600" b="1" kern="1200" dirty="0" smtClean="0">
                <a:solidFill>
                  <a:schemeClr val="accent2"/>
                </a:solidFill>
                <a:latin typeface="Arial" charset="0"/>
              </a:rPr>
              <a:t>) (</a:t>
            </a:r>
            <a:r>
              <a:rPr lang="ru-RU" sz="1600" dirty="0" smtClean="0">
                <a:solidFill>
                  <a:schemeClr val="accent2">
                    <a:lumMod val="60000"/>
                    <a:lumOff val="40000"/>
                  </a:schemeClr>
                </a:solidFill>
              </a:rPr>
              <a:t>д.т.н. А.И. </a:t>
            </a:r>
            <a:r>
              <a:rPr lang="ru-RU" sz="1600" dirty="0" err="1" smtClean="0">
                <a:solidFill>
                  <a:schemeClr val="accent2">
                    <a:lumMod val="60000"/>
                    <a:lumOff val="40000"/>
                  </a:schemeClr>
                </a:solidFill>
              </a:rPr>
              <a:t>Тятюшкин</a:t>
            </a:r>
            <a:r>
              <a:rPr lang="ru-RU" sz="1600" b="1" kern="1200" dirty="0" smtClean="0">
                <a:solidFill>
                  <a:schemeClr val="accent2"/>
                </a:solidFill>
                <a:latin typeface="Arial" charset="0"/>
              </a:rPr>
              <a:t>)</a:t>
            </a:r>
            <a:endParaRPr lang="ru-RU" sz="1600" b="1" kern="1200" dirty="0">
              <a:solidFill>
                <a:schemeClr val="accent2"/>
              </a:solidFill>
              <a:latin typeface="Arial" charset="0"/>
            </a:endParaRP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908720"/>
            <a:ext cx="4030216" cy="2993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004048" y="3901748"/>
            <a:ext cx="3886200" cy="1877437"/>
          </a:xfrm>
          <a:prstGeom prst="rect">
            <a:avLst/>
          </a:prstGeom>
        </p:spPr>
        <p:txBody>
          <a:bodyPr wrap="square">
            <a:spAutoFit/>
          </a:bodyPr>
          <a:lstStyle/>
          <a:p>
            <a:r>
              <a:rPr lang="ru-RU" sz="1400" dirty="0" smtClean="0"/>
              <a:t>Максимально возможная дальность пуска ракеты (</a:t>
            </a:r>
            <a:r>
              <a:rPr lang="ru-RU" sz="1400" dirty="0" err="1" smtClean="0"/>
              <a:t>D</a:t>
            </a:r>
            <a:r>
              <a:rPr lang="ru-RU" sz="1400" baseline="-25000" dirty="0" err="1" smtClean="0"/>
              <a:t>max</a:t>
            </a:r>
            <a:r>
              <a:rPr lang="ru-RU" sz="1400" dirty="0" smtClean="0"/>
              <a:t>) самолетом-преследователем уменьшилась на 10% в результате противоракетного маневра преследуемого самолета с  приближенно-оптимальным управлением  u*(t). Здесь </a:t>
            </a:r>
            <a:r>
              <a:rPr lang="ru-RU" sz="1400" b="1" i="1" dirty="0">
                <a:sym typeface="Symbol"/>
              </a:rPr>
              <a:t></a:t>
            </a:r>
            <a:r>
              <a:rPr lang="ru-RU" sz="1400" dirty="0" smtClean="0"/>
              <a:t>  характеризует плотность атмосферы (высоту полета),  t – время.</a:t>
            </a:r>
            <a:endParaRPr lang="ru-RU" sz="1400" dirty="0"/>
          </a:p>
        </p:txBody>
      </p:sp>
    </p:spTree>
    <p:extLst>
      <p:ext uri="{BB962C8B-B14F-4D97-AF65-F5344CB8AC3E}">
        <p14:creationId xmlns:p14="http://schemas.microsoft.com/office/powerpoint/2010/main" val="723416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Рисунок 12" descr="D:\markov_2013_red.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492375"/>
            <a:ext cx="6772275"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6"/>
          <p:cNvSpPr txBox="1">
            <a:spLocks noChangeArrowheads="1"/>
          </p:cNvSpPr>
          <p:nvPr/>
        </p:nvSpPr>
        <p:spPr bwMode="auto">
          <a:xfrm>
            <a:off x="216297" y="909638"/>
            <a:ext cx="87852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ru-RU" altLang="ru-RU" b="1" dirty="0">
                <a:solidFill>
                  <a:schemeClr val="accent2"/>
                </a:solidFill>
              </a:rPr>
              <a:t>Совместно с Центром высокотемпературной плазмы Токийского университета (Япония) разработаны методы диагностики плазмы для установки типа </a:t>
            </a:r>
            <a:r>
              <a:rPr lang="ru-RU" altLang="ru-RU" b="1" dirty="0" err="1">
                <a:solidFill>
                  <a:schemeClr val="accent2"/>
                </a:solidFill>
              </a:rPr>
              <a:t>сферомак</a:t>
            </a:r>
            <a:r>
              <a:rPr lang="ru-RU" altLang="ru-RU" b="1" dirty="0">
                <a:solidFill>
                  <a:schemeClr val="accent2"/>
                </a:solidFill>
              </a:rPr>
              <a:t> </a:t>
            </a:r>
            <a:r>
              <a:rPr lang="en-US" altLang="ru-RU" b="1" dirty="0">
                <a:solidFill>
                  <a:schemeClr val="accent2"/>
                </a:solidFill>
              </a:rPr>
              <a:t>TS-3 / TS-4 </a:t>
            </a:r>
            <a:r>
              <a:rPr lang="ru-RU" altLang="ru-RU" b="1" dirty="0">
                <a:solidFill>
                  <a:schemeClr val="accent2"/>
                </a:solidFill>
              </a:rPr>
              <a:t>с использованием скалярной и векторной томографии.</a:t>
            </a:r>
          </a:p>
          <a:p>
            <a:pPr eaLnBrk="1" hangingPunct="1">
              <a:spcBef>
                <a:spcPct val="50000"/>
              </a:spcBef>
            </a:pPr>
            <a:endParaRPr lang="ru-RU" altLang="ru-RU" b="1" dirty="0">
              <a:solidFill>
                <a:schemeClr val="accent2"/>
              </a:solidFill>
            </a:endParaRPr>
          </a:p>
        </p:txBody>
      </p:sp>
      <p:sp>
        <p:nvSpPr>
          <p:cNvPr id="13316" name="Text Box 7"/>
          <p:cNvSpPr txBox="1">
            <a:spLocks noChangeArrowheads="1"/>
          </p:cNvSpPr>
          <p:nvPr/>
        </p:nvSpPr>
        <p:spPr bwMode="auto">
          <a:xfrm>
            <a:off x="250825" y="4868863"/>
            <a:ext cx="8713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pPr>
            <a:r>
              <a:rPr lang="ru-RU" altLang="ru-RU" sz="1200" b="1" dirty="0">
                <a:solidFill>
                  <a:schemeClr val="accent2"/>
                </a:solidFill>
              </a:rPr>
              <a:t>Результаты реконструкции двумерного  распределения ионной температуры </a:t>
            </a:r>
          </a:p>
          <a:p>
            <a:pPr algn="ctr" eaLnBrk="1" hangingPunct="1">
              <a:lnSpc>
                <a:spcPct val="80000"/>
              </a:lnSpc>
            </a:pPr>
            <a:r>
              <a:rPr lang="ru-RU" altLang="ru-RU" sz="1200" b="1" dirty="0">
                <a:solidFill>
                  <a:schemeClr val="accent2"/>
                </a:solidFill>
              </a:rPr>
              <a:t>в эксперименте по магнитному </a:t>
            </a:r>
            <a:r>
              <a:rPr lang="ru-RU" altLang="ru-RU" sz="1200" b="1" dirty="0" err="1">
                <a:solidFill>
                  <a:schemeClr val="accent2"/>
                </a:solidFill>
              </a:rPr>
              <a:t>пересоединению</a:t>
            </a:r>
            <a:r>
              <a:rPr lang="ru-RU" altLang="ru-RU" dirty="0"/>
              <a:t> </a:t>
            </a:r>
          </a:p>
        </p:txBody>
      </p:sp>
      <p:sp>
        <p:nvSpPr>
          <p:cNvPr id="13317" name="Text Box 8"/>
          <p:cNvSpPr txBox="1">
            <a:spLocks noChangeArrowheads="1"/>
          </p:cNvSpPr>
          <p:nvPr/>
        </p:nvSpPr>
        <p:spPr bwMode="auto">
          <a:xfrm>
            <a:off x="0" y="5300663"/>
            <a:ext cx="8964613"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ltLang="ru-RU" sz="1600" b="1">
                <a:solidFill>
                  <a:srgbClr val="CC0000"/>
                </a:solidFill>
              </a:rPr>
              <a:t>Основные публикации по теме:</a:t>
            </a:r>
          </a:p>
          <a:p>
            <a:pPr eaLnBrk="1" hangingPunct="1"/>
            <a:r>
              <a:rPr lang="ru-RU" altLang="ru-RU" sz="1300" b="1">
                <a:solidFill>
                  <a:schemeClr val="accent2"/>
                </a:solidFill>
              </a:rPr>
              <a:t>1.</a:t>
            </a:r>
            <a:r>
              <a:rPr lang="en-US" altLang="ru-RU" sz="1300" b="1">
                <a:solidFill>
                  <a:schemeClr val="accent2"/>
                </a:solidFill>
              </a:rPr>
              <a:t>Tanabe H., Kuwahata A., Oka H., Annoura M., Koike H., K.Nishida, You S., Narushima Y., Balandin A., </a:t>
            </a:r>
            <a:r>
              <a:rPr lang="ru-RU" altLang="ru-RU" sz="1300" b="1">
                <a:solidFill>
                  <a:schemeClr val="accent2"/>
                </a:solidFill>
              </a:rPr>
              <a:t> </a:t>
            </a:r>
          </a:p>
          <a:p>
            <a:pPr eaLnBrk="1" hangingPunct="1"/>
            <a:r>
              <a:rPr lang="en-US" altLang="ru-RU" sz="1300" b="1">
                <a:solidFill>
                  <a:schemeClr val="accent2"/>
                </a:solidFill>
              </a:rPr>
              <a:t>Inomoto M., Ono Y. Two-dimensional ion temperature measurement by application of tomographic</a:t>
            </a:r>
            <a:r>
              <a:rPr lang="ru-RU" altLang="ru-RU" sz="1300" b="1">
                <a:solidFill>
                  <a:schemeClr val="accent2"/>
                </a:solidFill>
              </a:rPr>
              <a:t> </a:t>
            </a:r>
          </a:p>
          <a:p>
            <a:pPr eaLnBrk="1" hangingPunct="1"/>
            <a:r>
              <a:rPr lang="en-US" altLang="ru-RU" sz="1300" b="1">
                <a:solidFill>
                  <a:schemeClr val="accent2"/>
                </a:solidFill>
              </a:rPr>
              <a:t>reconstruction  to Doppler spectroscopy // Nuclear Fusion. 2013. Vol. 53, Issue 9. Article No. 093027. </a:t>
            </a:r>
          </a:p>
          <a:p>
            <a:pPr eaLnBrk="1" hangingPunct="1"/>
            <a:r>
              <a:rPr lang="ru-RU" altLang="ru-RU" sz="1300" b="1">
                <a:solidFill>
                  <a:schemeClr val="accent2"/>
                </a:solidFill>
              </a:rPr>
              <a:t>2.</a:t>
            </a:r>
            <a:r>
              <a:rPr lang="en-US" altLang="ru-RU" sz="1300" b="1">
                <a:solidFill>
                  <a:schemeClr val="accent2"/>
                </a:solidFill>
              </a:rPr>
              <a:t>Tanabe H., Oka H., Annoura M., Kuwahata A., Kadowaki K., Kaminao Y., You S., Balandin A., Inomoto M., Ono </a:t>
            </a:r>
            <a:endParaRPr lang="ru-RU" altLang="ru-RU" sz="1300" b="1">
              <a:solidFill>
                <a:schemeClr val="accent2"/>
              </a:solidFill>
            </a:endParaRPr>
          </a:p>
          <a:p>
            <a:pPr eaLnBrk="1" hangingPunct="1"/>
            <a:r>
              <a:rPr lang="en-US" altLang="ru-RU" sz="1300" b="1">
                <a:solidFill>
                  <a:schemeClr val="accent2"/>
                </a:solidFill>
              </a:rPr>
              <a:t>Y. Two</a:t>
            </a:r>
            <a:r>
              <a:rPr lang="en-US" altLang="ru-RU" sz="1300" b="1" i="1">
                <a:solidFill>
                  <a:schemeClr val="accent2"/>
                </a:solidFill>
              </a:rPr>
              <a:t> </a:t>
            </a:r>
            <a:r>
              <a:rPr lang="en-US" altLang="ru-RU" sz="1300" b="1">
                <a:solidFill>
                  <a:schemeClr val="accent2"/>
                </a:solidFill>
              </a:rPr>
              <a:t>Dimensional Imaging Measurement of Magnetic Reconnection Outflow in the TS-4 Plasma Merging </a:t>
            </a:r>
            <a:endParaRPr lang="ru-RU" altLang="ru-RU" sz="1300" b="1">
              <a:solidFill>
                <a:schemeClr val="accent2"/>
              </a:solidFill>
            </a:endParaRPr>
          </a:p>
          <a:p>
            <a:pPr eaLnBrk="1" hangingPunct="1"/>
            <a:r>
              <a:rPr lang="en-US" altLang="ru-RU" sz="1300" b="1">
                <a:solidFill>
                  <a:schemeClr val="accent2"/>
                </a:solidFill>
              </a:rPr>
              <a:t>Experiment // Plasma and Fusion Research. 2013. Vol. 8. P. 2405088-1–2405088-4. </a:t>
            </a:r>
            <a:endParaRPr lang="ru-RU" altLang="ru-RU" sz="1300">
              <a:solidFill>
                <a:schemeClr val="accent2"/>
              </a:solidFill>
            </a:endParaRPr>
          </a:p>
          <a:p>
            <a:pPr eaLnBrk="1" hangingPunct="1">
              <a:spcBef>
                <a:spcPct val="50000"/>
              </a:spcBef>
            </a:pPr>
            <a:endParaRPr lang="ru-RU" altLang="ru-RU" sz="1300">
              <a:solidFill>
                <a:schemeClr val="accent2"/>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980728"/>
            <a:ext cx="8712968" cy="5293757"/>
          </a:xfrm>
          <a:prstGeom prst="rect">
            <a:avLst/>
          </a:prstGeom>
          <a:noFill/>
        </p:spPr>
        <p:txBody>
          <a:bodyPr wrap="square" rtlCol="0">
            <a:spAutoFit/>
          </a:bodyPr>
          <a:lstStyle/>
          <a:p>
            <a:pPr algn="ctr"/>
            <a:r>
              <a:rPr lang="ru-RU" sz="2400" b="1" dirty="0" smtClean="0">
                <a:solidFill>
                  <a:srgbClr val="FF0000"/>
                </a:solidFill>
              </a:rPr>
              <a:t>Новый </a:t>
            </a:r>
            <a:r>
              <a:rPr lang="ru-RU" sz="2400" b="1" dirty="0">
                <a:solidFill>
                  <a:srgbClr val="FF0000"/>
                </a:solidFill>
              </a:rPr>
              <a:t>подход к </a:t>
            </a:r>
            <a:r>
              <a:rPr lang="ru-RU" sz="2400" b="1" dirty="0" err="1">
                <a:solidFill>
                  <a:srgbClr val="FF0000"/>
                </a:solidFill>
              </a:rPr>
              <a:t>томографической</a:t>
            </a:r>
            <a:r>
              <a:rPr lang="ru-RU" sz="2400" b="1" dirty="0">
                <a:solidFill>
                  <a:srgbClr val="FF0000"/>
                </a:solidFill>
              </a:rPr>
              <a:t> реконструкции на основе сферического тензорного анализа</a:t>
            </a:r>
            <a:r>
              <a:rPr lang="ru-RU" sz="2400" b="1" dirty="0" smtClean="0">
                <a:solidFill>
                  <a:srgbClr val="FF0000"/>
                </a:solidFill>
              </a:rPr>
              <a:t>.</a:t>
            </a:r>
          </a:p>
          <a:p>
            <a:pPr algn="just"/>
            <a:r>
              <a:rPr lang="ru-RU" dirty="0" smtClean="0">
                <a:solidFill>
                  <a:srgbClr val="000099"/>
                </a:solidFill>
              </a:rPr>
              <a:t>Разработан </a:t>
            </a:r>
            <a:r>
              <a:rPr lang="ru-RU" dirty="0">
                <a:solidFill>
                  <a:srgbClr val="000099"/>
                </a:solidFill>
              </a:rPr>
              <a:t>оригинальный подход на основе неприводимых тензоров (сферических тензорных гармоник) для </a:t>
            </a:r>
            <a:r>
              <a:rPr lang="ru-RU" dirty="0" err="1">
                <a:solidFill>
                  <a:srgbClr val="000099"/>
                </a:solidFill>
              </a:rPr>
              <a:t>томографической</a:t>
            </a:r>
            <a:r>
              <a:rPr lang="ru-RU" dirty="0">
                <a:solidFill>
                  <a:srgbClr val="000099"/>
                </a:solidFill>
              </a:rPr>
              <a:t> реконструкции тензорных полей 2-го ранга, векторных полей (тензоров 1-го ранга) по известным из эксперимента интегральным данным (лучевым преобразованиям). Разработанные методы могут быть применены в задачах астрофизики для исследования </a:t>
            </a:r>
            <a:r>
              <a:rPr lang="ru-RU" dirty="0" err="1">
                <a:solidFill>
                  <a:srgbClr val="000099"/>
                </a:solidFill>
              </a:rPr>
              <a:t>бессиловых</a:t>
            </a:r>
            <a:r>
              <a:rPr lang="ru-RU" dirty="0">
                <a:solidFill>
                  <a:srgbClr val="000099"/>
                </a:solidFill>
              </a:rPr>
              <a:t> полей, в поляризационной томографии плазмы, в задачах рассеяния. </a:t>
            </a:r>
          </a:p>
          <a:p>
            <a:r>
              <a:rPr lang="ru-RU" i="1" dirty="0">
                <a:solidFill>
                  <a:srgbClr val="000099"/>
                </a:solidFill>
              </a:rPr>
              <a:t>Автор д.ф.-м.н. </a:t>
            </a:r>
            <a:r>
              <a:rPr lang="ru-RU" i="1" dirty="0" err="1">
                <a:solidFill>
                  <a:srgbClr val="000099"/>
                </a:solidFill>
              </a:rPr>
              <a:t>Баландин</a:t>
            </a:r>
            <a:r>
              <a:rPr lang="ru-RU" i="1" dirty="0">
                <a:solidFill>
                  <a:srgbClr val="000099"/>
                </a:solidFill>
              </a:rPr>
              <a:t> А.Л. </a:t>
            </a:r>
            <a:r>
              <a:rPr lang="ru-RU" dirty="0">
                <a:solidFill>
                  <a:srgbClr val="000099"/>
                </a:solidFill>
              </a:rPr>
              <a:t> </a:t>
            </a:r>
            <a:endParaRPr lang="ru-RU" dirty="0" smtClean="0">
              <a:solidFill>
                <a:srgbClr val="000099"/>
              </a:solidFill>
            </a:endParaRPr>
          </a:p>
          <a:p>
            <a:r>
              <a:rPr lang="ru-RU" sz="1600" dirty="0" smtClean="0">
                <a:solidFill>
                  <a:srgbClr val="000099"/>
                </a:solidFill>
              </a:rPr>
              <a:t>Публикации:</a:t>
            </a:r>
          </a:p>
          <a:p>
            <a:pPr marL="342900" lvl="0" indent="-342900">
              <a:buFont typeface="+mj-lt"/>
              <a:buAutoNum type="arabicPeriod"/>
            </a:pPr>
            <a:r>
              <a:rPr lang="en-US" sz="1400" dirty="0" err="1" smtClean="0">
                <a:solidFill>
                  <a:srgbClr val="000099"/>
                </a:solidFill>
              </a:rPr>
              <a:t>Balandin</a:t>
            </a:r>
            <a:r>
              <a:rPr lang="en-US" sz="1400" dirty="0" smtClean="0">
                <a:solidFill>
                  <a:srgbClr val="000099"/>
                </a:solidFill>
              </a:rPr>
              <a:t> A.L. The method of multipole fields for 3D vector tomography // Computational and Applied Mathematics. – 2016. –V. 35. – P. 203-218. http://dx.doi.org/10.1007/s40314-014-0190-3 (IF=0,802)</a:t>
            </a:r>
          </a:p>
          <a:p>
            <a:pPr marL="342900" lvl="0" indent="-342900">
              <a:buFont typeface="+mj-lt"/>
              <a:buAutoNum type="arabicPeriod"/>
            </a:pPr>
            <a:r>
              <a:rPr lang="en-US" sz="1400" dirty="0" err="1" smtClean="0">
                <a:solidFill>
                  <a:srgbClr val="000099"/>
                </a:solidFill>
              </a:rPr>
              <a:t>Balandin</a:t>
            </a:r>
            <a:r>
              <a:rPr lang="en-US" sz="1400" dirty="0" smtClean="0">
                <a:solidFill>
                  <a:srgbClr val="000099"/>
                </a:solidFill>
              </a:rPr>
              <a:t> </a:t>
            </a:r>
            <a:r>
              <a:rPr lang="en-US" sz="1400" dirty="0">
                <a:solidFill>
                  <a:srgbClr val="000099"/>
                </a:solidFill>
              </a:rPr>
              <a:t>A.L. The spherical tensor approach to 3D tensor field tomography // Inverse Problems in Science and Engineering. – 2016. – P.1-13. http://dx.doi.org/10.1080/17415977.2016.1201664 (IF=0,911)</a:t>
            </a:r>
          </a:p>
          <a:p>
            <a:pPr marL="342900" lvl="0" indent="-342900">
              <a:buFont typeface="+mj-lt"/>
              <a:buAutoNum type="arabicPeriod"/>
            </a:pPr>
            <a:r>
              <a:rPr lang="en-US" sz="1400" dirty="0" err="1" smtClean="0">
                <a:solidFill>
                  <a:srgbClr val="000099"/>
                </a:solidFill>
              </a:rPr>
              <a:t>Balandin</a:t>
            </a:r>
            <a:r>
              <a:rPr lang="en-US" sz="1400" dirty="0" smtClean="0">
                <a:solidFill>
                  <a:srgbClr val="000099"/>
                </a:solidFill>
              </a:rPr>
              <a:t> </a:t>
            </a:r>
            <a:r>
              <a:rPr lang="en-US" sz="1400" dirty="0">
                <a:solidFill>
                  <a:srgbClr val="000099"/>
                </a:solidFill>
              </a:rPr>
              <a:t>A.L. The localized basis functions for scalar and vector 3D tomography and their ray transforms // Inverse Problems and Imaging. – 2016. –V. 10.  – No. 4. – P. 899 – 914 (AIMS). http://dx.doi.org/10.3934/ipi.2016026 (IF=0,951)</a:t>
            </a:r>
          </a:p>
          <a:p>
            <a:endParaRPr lang="ru-RU" dirty="0"/>
          </a:p>
        </p:txBody>
      </p:sp>
    </p:spTree>
    <p:extLst>
      <p:ext uri="{BB962C8B-B14F-4D97-AF65-F5344CB8AC3E}">
        <p14:creationId xmlns:p14="http://schemas.microsoft.com/office/powerpoint/2010/main" val="2020274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457200" y="6140839"/>
            <a:ext cx="8229600" cy="549451"/>
          </a:xfrm>
        </p:spPr>
        <p:txBody>
          <a:bodyPr/>
          <a:lstStyle/>
          <a:p>
            <a:pPr marL="0" indent="0" algn="ctr">
              <a:buNone/>
            </a:pPr>
            <a:r>
              <a:rPr lang="ru-RU" sz="1000" dirty="0" smtClean="0"/>
              <a:t>Векторное </a:t>
            </a:r>
            <a:r>
              <a:rPr lang="ru-RU" sz="1000" dirty="0"/>
              <a:t>поле на плоскости x – z: показано поле (</a:t>
            </a:r>
            <a:r>
              <a:rPr lang="ru-RU" sz="1000" dirty="0" err="1"/>
              <a:t>gx</a:t>
            </a:r>
            <a:r>
              <a:rPr lang="ru-RU" sz="1000" dirty="0"/>
              <a:t>, </a:t>
            </a:r>
            <a:r>
              <a:rPr lang="ru-RU" sz="1000" dirty="0" err="1"/>
              <a:t>gz</a:t>
            </a:r>
            <a:r>
              <a:rPr lang="ru-RU" sz="1000" dirty="0"/>
              <a:t>) и соответствующие фазовые кривые для z1=-0.49, линия (–+–), z2=0.02, линия (–x–), z3=0.36, линия (–*–); точное поле (слева) и восстановленное (</a:t>
            </a:r>
            <a:r>
              <a:rPr lang="ru-RU" sz="1000" dirty="0" err="1"/>
              <a:t>справва</a:t>
            </a:r>
            <a:r>
              <a:rPr lang="ru-RU" sz="1000" dirty="0"/>
              <a:t>), соответственно.</a:t>
            </a:r>
          </a:p>
        </p:txBody>
      </p:sp>
      <p:pic>
        <p:nvPicPr>
          <p:cNvPr id="165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980728"/>
            <a:ext cx="6895157" cy="543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9986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Text Box 4"/>
          <p:cNvSpPr txBox="1">
            <a:spLocks noChangeArrowheads="1"/>
          </p:cNvSpPr>
          <p:nvPr/>
        </p:nvSpPr>
        <p:spPr bwMode="auto">
          <a:xfrm>
            <a:off x="195479" y="1031101"/>
            <a:ext cx="4088489"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ru-RU" altLang="ru-RU" b="1" dirty="0">
                <a:solidFill>
                  <a:schemeClr val="accent2"/>
                </a:solidFill>
              </a:rPr>
              <a:t>Для </a:t>
            </a:r>
            <a:r>
              <a:rPr lang="en-US" altLang="ru-RU" b="1" dirty="0">
                <a:solidFill>
                  <a:schemeClr val="accent2"/>
                </a:solidFill>
              </a:rPr>
              <a:t>n</a:t>
            </a:r>
            <a:r>
              <a:rPr lang="ru-RU" altLang="ru-RU" b="1" dirty="0">
                <a:solidFill>
                  <a:schemeClr val="accent2"/>
                </a:solidFill>
              </a:rPr>
              <a:t>-компонентной системы Власова-Максвелла, описывающей динамику плазмы в кинетическом приближении, получены стационарные решения и достаточные условия их устойчивости. Доказано существование точек бифуркации, в окрестностях которых появляются нетривиальные решения.</a:t>
            </a:r>
          </a:p>
          <a:p>
            <a:pPr>
              <a:spcBef>
                <a:spcPct val="50000"/>
              </a:spcBef>
            </a:pPr>
            <a:r>
              <a:rPr lang="ru-RU" altLang="ru-RU" b="1" dirty="0">
                <a:solidFill>
                  <a:schemeClr val="accent2"/>
                </a:solidFill>
              </a:rPr>
              <a:t>Исследована математическая модель баланса плотностей ограниченной плазмы в установках типа </a:t>
            </a:r>
            <a:r>
              <a:rPr lang="ru-RU" altLang="ru-RU" b="1" dirty="0" err="1">
                <a:solidFill>
                  <a:schemeClr val="accent2"/>
                </a:solidFill>
              </a:rPr>
              <a:t>токамак</a:t>
            </a:r>
            <a:r>
              <a:rPr lang="ru-RU" altLang="ru-RU" b="1" dirty="0">
                <a:solidFill>
                  <a:schemeClr val="accent2"/>
                </a:solidFill>
              </a:rPr>
              <a:t> </a:t>
            </a:r>
          </a:p>
          <a:p>
            <a:r>
              <a:rPr lang="ru-RU" altLang="ru-RU" b="1" dirty="0">
                <a:solidFill>
                  <a:schemeClr val="accent2"/>
                </a:solidFill>
              </a:rPr>
              <a:t>(</a:t>
            </a:r>
            <a:r>
              <a:rPr lang="ru-RU" altLang="ru-RU" b="1" dirty="0">
                <a:solidFill>
                  <a:srgbClr val="000066"/>
                </a:solidFill>
              </a:rPr>
              <a:t>д.ф.-м.н. Г.А. Рудых</a:t>
            </a:r>
            <a:r>
              <a:rPr lang="ru-RU" altLang="ru-RU" b="1" dirty="0">
                <a:solidFill>
                  <a:schemeClr val="accent2"/>
                </a:solidFill>
              </a:rPr>
              <a:t>).</a:t>
            </a:r>
          </a:p>
        </p:txBody>
      </p:sp>
      <p:pic>
        <p:nvPicPr>
          <p:cNvPr id="107525" name="Picture 5" descr="FOR_414_tokamak_sche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876" y="765176"/>
            <a:ext cx="2786499" cy="2735832"/>
          </a:xfrm>
          <a:prstGeom prst="rect">
            <a:avLst/>
          </a:prstGeom>
          <a:noFill/>
          <a:extLst>
            <a:ext uri="{909E8E84-426E-40DD-AFC4-6F175D3DCCD1}">
              <a14:hiddenFill xmlns:a14="http://schemas.microsoft.com/office/drawing/2010/main">
                <a:solidFill>
                  <a:srgbClr val="FFFFFF"/>
                </a:solidFill>
              </a14:hiddenFill>
            </a:ext>
          </a:extLst>
        </p:spPr>
      </p:pic>
      <p:sp>
        <p:nvSpPr>
          <p:cNvPr id="107527" name="Text Box 7"/>
          <p:cNvSpPr txBox="1">
            <a:spLocks noChangeArrowheads="1"/>
          </p:cNvSpPr>
          <p:nvPr/>
        </p:nvSpPr>
        <p:spPr bwMode="auto">
          <a:xfrm>
            <a:off x="4903177" y="6030913"/>
            <a:ext cx="3657600" cy="71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algn="just" eaLnBrk="0" hangingPunct="0">
              <a:spcBef>
                <a:spcPct val="50000"/>
              </a:spcBef>
            </a:pPr>
            <a:r>
              <a:rPr lang="ru-RU" altLang="ru-RU" sz="1400" b="1">
                <a:solidFill>
                  <a:srgbClr val="000099"/>
                </a:solidFill>
                <a:cs typeface="Arial" pitchFamily="34" charset="0"/>
              </a:rPr>
              <a:t>Стационарное распределение</a:t>
            </a:r>
            <a:r>
              <a:rPr lang="en-US" altLang="ru-RU" sz="1400" b="1">
                <a:solidFill>
                  <a:srgbClr val="000099"/>
                </a:solidFill>
                <a:cs typeface="Arial" pitchFamily="34" charset="0"/>
              </a:rPr>
              <a:t> </a:t>
            </a:r>
            <a:r>
              <a:rPr lang="ru-RU" altLang="ru-RU" sz="1400" b="1">
                <a:solidFill>
                  <a:srgbClr val="000099"/>
                </a:solidFill>
                <a:cs typeface="Arial" pitchFamily="34" charset="0"/>
              </a:rPr>
              <a:t>плотности плазмы  </a:t>
            </a:r>
            <a:r>
              <a:rPr lang="en-US" altLang="ru-RU" sz="1400" b="1" i="1">
                <a:solidFill>
                  <a:srgbClr val="000099"/>
                </a:solidFill>
                <a:cs typeface="Arial" pitchFamily="34" charset="0"/>
              </a:rPr>
              <a:t>n</a:t>
            </a:r>
            <a:r>
              <a:rPr lang="ru-RU" altLang="ru-RU" sz="1400" b="1">
                <a:solidFill>
                  <a:srgbClr val="000099"/>
                </a:solidFill>
                <a:cs typeface="Arial" pitchFamily="34" charset="0"/>
              </a:rPr>
              <a:t>(</a:t>
            </a:r>
            <a:r>
              <a:rPr lang="en-US" altLang="ru-RU" sz="1400" b="1" i="1">
                <a:solidFill>
                  <a:srgbClr val="000099"/>
                </a:solidFill>
                <a:cs typeface="Arial" pitchFamily="34" charset="0"/>
              </a:rPr>
              <a:t>x</a:t>
            </a:r>
            <a:r>
              <a:rPr lang="ru-RU" altLang="ru-RU" sz="1400" b="1">
                <a:solidFill>
                  <a:srgbClr val="000099"/>
                </a:solidFill>
                <a:cs typeface="Arial" pitchFamily="34" charset="0"/>
              </a:rPr>
              <a:t>)</a:t>
            </a:r>
            <a:r>
              <a:rPr lang="en-US" altLang="ru-RU" sz="1400" b="1">
                <a:solidFill>
                  <a:srgbClr val="000099"/>
                </a:solidFill>
                <a:cs typeface="Arial" pitchFamily="34" charset="0"/>
              </a:rPr>
              <a:t> </a:t>
            </a:r>
            <a:r>
              <a:rPr lang="ru-RU" altLang="ru-RU" sz="1400" b="1">
                <a:solidFill>
                  <a:srgbClr val="000099"/>
                </a:solidFill>
                <a:cs typeface="Arial" pitchFamily="34" charset="0"/>
              </a:rPr>
              <a:t>по радиусу</a:t>
            </a:r>
            <a:r>
              <a:rPr lang="en-US" altLang="ru-RU" sz="1400" b="1">
                <a:solidFill>
                  <a:srgbClr val="000099"/>
                </a:solidFill>
                <a:cs typeface="Arial" pitchFamily="34" charset="0"/>
              </a:rPr>
              <a:t> </a:t>
            </a:r>
            <a:r>
              <a:rPr lang="ru-RU" altLang="ru-RU" sz="1400" b="1">
                <a:solidFill>
                  <a:srgbClr val="000099"/>
                </a:solidFill>
                <a:cs typeface="Arial" pitchFamily="34" charset="0"/>
              </a:rPr>
              <a:t> </a:t>
            </a:r>
            <a:r>
              <a:rPr lang="en-US" altLang="ru-RU" sz="1400" b="1" i="1">
                <a:solidFill>
                  <a:srgbClr val="000099"/>
                </a:solidFill>
                <a:cs typeface="Arial" pitchFamily="34" charset="0"/>
              </a:rPr>
              <a:t>x  </a:t>
            </a:r>
            <a:r>
              <a:rPr lang="ru-RU" altLang="ru-RU" sz="1400" b="1">
                <a:solidFill>
                  <a:srgbClr val="000099"/>
                </a:solidFill>
                <a:cs typeface="Arial" pitchFamily="34" charset="0"/>
              </a:rPr>
              <a:t>при   </a:t>
            </a:r>
            <a:r>
              <a:rPr lang="ru-RU" altLang="ru-RU" sz="1400" b="1">
                <a:solidFill>
                  <a:srgbClr val="000099"/>
                </a:solidFill>
                <a:cs typeface="Arial" pitchFamily="34" charset="0"/>
                <a:sym typeface="Symbol" pitchFamily="18" charset="2"/>
              </a:rPr>
              <a:t></a:t>
            </a:r>
            <a:r>
              <a:rPr lang="ru-RU" altLang="ru-RU" sz="1400" b="1">
                <a:solidFill>
                  <a:srgbClr val="000099"/>
                </a:solidFill>
                <a:cs typeface="Arial" pitchFamily="34" charset="0"/>
              </a:rPr>
              <a:t> = 2.32,</a:t>
            </a:r>
            <a:r>
              <a:rPr lang="en-US" altLang="ru-RU" sz="1400" b="1">
                <a:solidFill>
                  <a:srgbClr val="000099"/>
                </a:solidFill>
                <a:cs typeface="Arial" pitchFamily="34" charset="0"/>
              </a:rPr>
              <a:t> </a:t>
            </a:r>
            <a:r>
              <a:rPr lang="ru-RU" altLang="ru-RU" sz="1400" b="1">
                <a:solidFill>
                  <a:srgbClr val="000099"/>
                </a:solidFill>
                <a:cs typeface="Arial" pitchFamily="34" charset="0"/>
              </a:rPr>
              <a:t> </a:t>
            </a:r>
            <a:r>
              <a:rPr lang="ru-RU" altLang="ru-RU" sz="1400" b="1">
                <a:solidFill>
                  <a:srgbClr val="000099"/>
                </a:solidFill>
                <a:cs typeface="Arial" pitchFamily="34" charset="0"/>
                <a:sym typeface="Symbol" pitchFamily="18" charset="2"/>
              </a:rPr>
              <a:t></a:t>
            </a:r>
            <a:r>
              <a:rPr lang="ru-RU" altLang="ru-RU" sz="1400" b="1">
                <a:solidFill>
                  <a:srgbClr val="000099"/>
                </a:solidFill>
                <a:cs typeface="Arial" pitchFamily="34" charset="0"/>
              </a:rPr>
              <a:t> = 0.167</a:t>
            </a:r>
            <a:endParaRPr lang="ru-RU" altLang="ru-RU" sz="1400" b="1">
              <a:solidFill>
                <a:srgbClr val="000099"/>
              </a:solidFill>
            </a:endParaRPr>
          </a:p>
        </p:txBody>
      </p:sp>
      <p:grpSp>
        <p:nvGrpSpPr>
          <p:cNvPr id="107528" name="Group 8"/>
          <p:cNvGrpSpPr>
            <a:grpSpLocks/>
          </p:cNvGrpSpPr>
          <p:nvPr/>
        </p:nvGrpSpPr>
        <p:grpSpPr bwMode="auto">
          <a:xfrm>
            <a:off x="4802066" y="3592514"/>
            <a:ext cx="3492011" cy="2441575"/>
            <a:chOff x="2757" y="2109"/>
            <a:chExt cx="5958" cy="3845"/>
          </a:xfrm>
        </p:grpSpPr>
        <p:grpSp>
          <p:nvGrpSpPr>
            <p:cNvPr id="107529" name="Group 9"/>
            <p:cNvGrpSpPr>
              <a:grpSpLocks/>
            </p:cNvGrpSpPr>
            <p:nvPr/>
          </p:nvGrpSpPr>
          <p:grpSpPr bwMode="auto">
            <a:xfrm>
              <a:off x="3414" y="2109"/>
              <a:ext cx="4047" cy="3460"/>
              <a:chOff x="3414" y="2109"/>
              <a:chExt cx="4626" cy="3955"/>
            </a:xfrm>
          </p:grpSpPr>
          <p:sp>
            <p:nvSpPr>
              <p:cNvPr id="107530" name="Line 10"/>
              <p:cNvSpPr>
                <a:spLocks noChangeShapeType="1"/>
              </p:cNvSpPr>
              <p:nvPr/>
            </p:nvSpPr>
            <p:spPr bwMode="auto">
              <a:xfrm>
                <a:off x="3414" y="2109"/>
                <a:ext cx="0" cy="3955"/>
              </a:xfrm>
              <a:prstGeom prst="line">
                <a:avLst/>
              </a:prstGeom>
              <a:noFill/>
              <a:ln w="12700">
                <a:solidFill>
                  <a:srgbClr val="000000"/>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ru-RU"/>
              </a:p>
            </p:txBody>
          </p:sp>
          <p:sp>
            <p:nvSpPr>
              <p:cNvPr id="107531" name="Line 11"/>
              <p:cNvSpPr>
                <a:spLocks noChangeShapeType="1"/>
              </p:cNvSpPr>
              <p:nvPr/>
            </p:nvSpPr>
            <p:spPr bwMode="auto">
              <a:xfrm>
                <a:off x="3414" y="6062"/>
                <a:ext cx="4626" cy="0"/>
              </a:xfrm>
              <a:prstGeom prst="line">
                <a:avLst/>
              </a:prstGeom>
              <a:noFill/>
              <a:ln w="1270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ru-RU"/>
              </a:p>
            </p:txBody>
          </p:sp>
          <p:sp>
            <p:nvSpPr>
              <p:cNvPr id="107532" name="Line 12"/>
              <p:cNvSpPr>
                <a:spLocks noChangeShapeType="1"/>
              </p:cNvSpPr>
              <p:nvPr/>
            </p:nvSpPr>
            <p:spPr bwMode="auto">
              <a:xfrm>
                <a:off x="3414" y="3010"/>
                <a:ext cx="438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107533" name="Arc 13"/>
              <p:cNvSpPr>
                <a:spLocks/>
              </p:cNvSpPr>
              <p:nvPr/>
            </p:nvSpPr>
            <p:spPr bwMode="auto">
              <a:xfrm>
                <a:off x="3414" y="4202"/>
                <a:ext cx="4054" cy="1859"/>
              </a:xfrm>
              <a:custGeom>
                <a:avLst/>
                <a:gdLst>
                  <a:gd name="G0" fmla="+- 0 0 0"/>
                  <a:gd name="G1" fmla="+- 21600 0 0"/>
                  <a:gd name="G2" fmla="+- 21600 0 0"/>
                  <a:gd name="T0" fmla="*/ 0 w 21600"/>
                  <a:gd name="T1" fmla="*/ 0 h 21993"/>
                  <a:gd name="T2" fmla="*/ 21596 w 21600"/>
                  <a:gd name="T3" fmla="*/ 21993 h 21993"/>
                  <a:gd name="T4" fmla="*/ 0 w 21600"/>
                  <a:gd name="T5" fmla="*/ 21600 h 21993"/>
                </a:gdLst>
                <a:ahLst/>
                <a:cxnLst>
                  <a:cxn ang="0">
                    <a:pos x="T0" y="T1"/>
                  </a:cxn>
                  <a:cxn ang="0">
                    <a:pos x="T2" y="T3"/>
                  </a:cxn>
                  <a:cxn ang="0">
                    <a:pos x="T4" y="T5"/>
                  </a:cxn>
                </a:cxnLst>
                <a:rect l="0" t="0" r="r" b="b"/>
                <a:pathLst>
                  <a:path w="21600" h="21993" fill="none" extrusionOk="0">
                    <a:moveTo>
                      <a:pt x="0" y="0"/>
                    </a:moveTo>
                    <a:cubicBezTo>
                      <a:pt x="11929" y="0"/>
                      <a:pt x="21600" y="9670"/>
                      <a:pt x="21600" y="21600"/>
                    </a:cubicBezTo>
                    <a:cubicBezTo>
                      <a:pt x="21600" y="21731"/>
                      <a:pt x="21598" y="21862"/>
                      <a:pt x="21596" y="21993"/>
                    </a:cubicBezTo>
                  </a:path>
                  <a:path w="21600" h="21993" stroke="0" extrusionOk="0">
                    <a:moveTo>
                      <a:pt x="0" y="0"/>
                    </a:moveTo>
                    <a:cubicBezTo>
                      <a:pt x="11929" y="0"/>
                      <a:pt x="21600" y="9670"/>
                      <a:pt x="21600" y="21600"/>
                    </a:cubicBezTo>
                    <a:cubicBezTo>
                      <a:pt x="21600" y="21731"/>
                      <a:pt x="21598" y="21862"/>
                      <a:pt x="21596" y="21993"/>
                    </a:cubicBezTo>
                    <a:lnTo>
                      <a:pt x="0"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grpSp>
        <p:graphicFrame>
          <p:nvGraphicFramePr>
            <p:cNvPr id="107534" name="Object 14"/>
            <p:cNvGraphicFramePr>
              <a:graphicFrameLocks noChangeAspect="1"/>
            </p:cNvGraphicFramePr>
            <p:nvPr/>
          </p:nvGraphicFramePr>
          <p:xfrm>
            <a:off x="2757" y="2217"/>
            <a:ext cx="600" cy="400"/>
          </p:xfrm>
          <a:graphic>
            <a:graphicData uri="http://schemas.openxmlformats.org/presentationml/2006/ole">
              <mc:AlternateContent xmlns:mc="http://schemas.openxmlformats.org/markup-compatibility/2006">
                <mc:Choice xmlns:v="urn:schemas-microsoft-com:vml" Requires="v">
                  <p:oleObj spid="_x0000_s58598" name="Формула" r:id="rId4" imgW="380880" imgH="253800" progId="Equation.3">
                    <p:embed/>
                  </p:oleObj>
                </mc:Choice>
                <mc:Fallback>
                  <p:oleObj name="Формула" r:id="rId4" imgW="38088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7" y="2217"/>
                          <a:ext cx="60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5" name="Object 15"/>
            <p:cNvGraphicFramePr>
              <a:graphicFrameLocks noChangeAspect="1"/>
            </p:cNvGraphicFramePr>
            <p:nvPr/>
          </p:nvGraphicFramePr>
          <p:xfrm>
            <a:off x="6093" y="2517"/>
            <a:ext cx="1080" cy="400"/>
          </p:xfrm>
          <a:graphic>
            <a:graphicData uri="http://schemas.openxmlformats.org/presentationml/2006/ole">
              <mc:AlternateContent xmlns:mc="http://schemas.openxmlformats.org/markup-compatibility/2006">
                <mc:Choice xmlns:v="urn:schemas-microsoft-com:vml" Requires="v">
                  <p:oleObj spid="_x0000_s58599" name="Формула" r:id="rId6" imgW="672840" imgH="253800" progId="Equation.3">
                    <p:embed/>
                  </p:oleObj>
                </mc:Choice>
                <mc:Fallback>
                  <p:oleObj name="Формула" r:id="rId6" imgW="67284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3" y="2517"/>
                          <a:ext cx="1080"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6" name="Object 16"/>
            <p:cNvGraphicFramePr>
              <a:graphicFrameLocks noChangeAspect="1"/>
            </p:cNvGraphicFramePr>
            <p:nvPr/>
          </p:nvGraphicFramePr>
          <p:xfrm>
            <a:off x="7164" y="5694"/>
            <a:ext cx="240" cy="260"/>
          </p:xfrm>
          <a:graphic>
            <a:graphicData uri="http://schemas.openxmlformats.org/presentationml/2006/ole">
              <mc:AlternateContent xmlns:mc="http://schemas.openxmlformats.org/markup-compatibility/2006">
                <mc:Choice xmlns:v="urn:schemas-microsoft-com:vml" Requires="v">
                  <p:oleObj spid="_x0000_s58600" name="Формула" r:id="rId8" imgW="152280" imgH="164880" progId="Equation.3">
                    <p:embed/>
                  </p:oleObj>
                </mc:Choice>
                <mc:Fallback>
                  <p:oleObj name="Формула" r:id="rId8" imgW="1522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 y="5694"/>
                          <a:ext cx="24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37" name="Object 17"/>
            <p:cNvGraphicFramePr>
              <a:graphicFrameLocks noChangeAspect="1"/>
            </p:cNvGraphicFramePr>
            <p:nvPr/>
          </p:nvGraphicFramePr>
          <p:xfrm>
            <a:off x="6891" y="5637"/>
            <a:ext cx="255" cy="300"/>
          </p:xfrm>
          <a:graphic>
            <a:graphicData uri="http://schemas.openxmlformats.org/presentationml/2006/ole">
              <mc:AlternateContent xmlns:mc="http://schemas.openxmlformats.org/markup-compatibility/2006">
                <mc:Choice xmlns:v="urn:schemas-microsoft-com:vml" Requires="v">
                  <p:oleObj spid="_x0000_s58601" name="Формула" r:id="rId10" imgW="101520" imgH="190440" progId="Equation.3">
                    <p:embed/>
                  </p:oleObj>
                </mc:Choice>
                <mc:Fallback>
                  <p:oleObj name="Формула" r:id="rId10" imgW="101520" imgH="1904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1" y="5637"/>
                          <a:ext cx="25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38" name="Text Box 18" descr="Букет"/>
            <p:cNvSpPr txBox="1">
              <a:spLocks noChangeArrowheads="1"/>
            </p:cNvSpPr>
            <p:nvPr/>
          </p:nvSpPr>
          <p:spPr bwMode="auto">
            <a:xfrm>
              <a:off x="6549" y="3414"/>
              <a:ext cx="2166" cy="801"/>
            </a:xfrm>
            <a:prstGeom prst="rect">
              <a:avLst/>
            </a:prstGeom>
            <a:blipFill dpi="0" rotWithShape="1">
              <a:blip r:embed="rId1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p>
              <a:pPr eaLnBrk="0" hangingPunct="0"/>
              <a:r>
                <a:rPr lang="ru-RU" altLang="ru-RU" sz="1400" b="1">
                  <a:solidFill>
                    <a:srgbClr val="000099"/>
                  </a:solidFill>
                </a:rPr>
                <a:t>Область </a:t>
              </a:r>
            </a:p>
            <a:p>
              <a:pPr eaLnBrk="0" hangingPunct="0"/>
              <a:r>
                <a:rPr lang="ru-RU" altLang="ru-RU" sz="1400" b="1">
                  <a:solidFill>
                    <a:srgbClr val="000099"/>
                  </a:solidFill>
                </a:rPr>
                <a:t>притяжения</a:t>
              </a:r>
            </a:p>
          </p:txBody>
        </p:sp>
        <p:sp>
          <p:nvSpPr>
            <p:cNvPr id="107539" name="Line 19"/>
            <p:cNvSpPr>
              <a:spLocks noChangeShapeType="1"/>
            </p:cNvSpPr>
            <p:nvPr/>
          </p:nvSpPr>
          <p:spPr bwMode="auto">
            <a:xfrm flipV="1">
              <a:off x="5580" y="4155"/>
              <a:ext cx="1083" cy="627"/>
            </a:xfrm>
            <a:prstGeom prst="line">
              <a:avLst/>
            </a:prstGeom>
            <a:noFill/>
            <a:ln w="9525">
              <a:solidFill>
                <a:srgbClr val="000000"/>
              </a:solidFill>
              <a:round/>
              <a:headEnd type="triangle" w="sm" len="med"/>
              <a:tailEnd/>
            </a:ln>
            <a:extLst>
              <a:ext uri="{909E8E84-426E-40DD-AFC4-6F175D3DCCD1}">
                <a14:hiddenFill xmlns:a14="http://schemas.microsoft.com/office/drawing/2010/main">
                  <a:noFill/>
                </a14:hiddenFill>
              </a:ext>
            </a:extLst>
          </p:spPr>
          <p:txBody>
            <a:bodyPr/>
            <a:lstStyle/>
            <a:p>
              <a:endParaRPr lang="ru-RU"/>
            </a:p>
          </p:txBody>
        </p:sp>
      </p:grpSp>
    </p:spTree>
    <p:extLst>
      <p:ext uri="{BB962C8B-B14F-4D97-AF65-F5344CB8AC3E}">
        <p14:creationId xmlns:p14="http://schemas.microsoft.com/office/powerpoint/2010/main" val="1014611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4"/>
          <p:cNvSpPr txBox="1">
            <a:spLocks noChangeArrowheads="1"/>
          </p:cNvSpPr>
          <p:nvPr/>
        </p:nvSpPr>
        <p:spPr bwMode="auto">
          <a:xfrm>
            <a:off x="191095" y="870645"/>
            <a:ext cx="625352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a:solidFill>
                  <a:schemeClr val="tx1"/>
                </a:solidFill>
                <a:latin typeface="Arial" pitchFamily="34" charset="0"/>
              </a:defRPr>
            </a:lvl1pPr>
            <a:lvl2pPr marL="914400" indent="-457200">
              <a:defRPr>
                <a:solidFill>
                  <a:schemeClr val="tx1"/>
                </a:solidFill>
                <a:latin typeface="Arial" pitchFamily="34" charset="0"/>
              </a:defRPr>
            </a:lvl2pPr>
            <a:lvl3pPr marL="1371600" indent="-457200">
              <a:defRPr>
                <a:solidFill>
                  <a:schemeClr val="tx1"/>
                </a:solidFill>
                <a:latin typeface="Arial" pitchFamily="34" charset="0"/>
              </a:defRPr>
            </a:lvl3pPr>
            <a:lvl4pPr marL="1828800" indent="-457200">
              <a:defRPr>
                <a:solidFill>
                  <a:schemeClr val="tx1"/>
                </a:solidFill>
                <a:latin typeface="Arial" pitchFamily="34" charset="0"/>
              </a:defRPr>
            </a:lvl4pPr>
            <a:lvl5pPr marL="2286000" indent="-457200">
              <a:defRPr>
                <a:solidFill>
                  <a:schemeClr val="tx1"/>
                </a:solidFill>
                <a:latin typeface="Arial" pitchFamily="34" charset="0"/>
              </a:defRPr>
            </a:lvl5pPr>
            <a:lvl6pPr marL="2743200" indent="-457200" fontAlgn="base">
              <a:spcBef>
                <a:spcPct val="0"/>
              </a:spcBef>
              <a:spcAft>
                <a:spcPct val="0"/>
              </a:spcAft>
              <a:defRPr>
                <a:solidFill>
                  <a:schemeClr val="tx1"/>
                </a:solidFill>
                <a:latin typeface="Arial" pitchFamily="34" charset="0"/>
              </a:defRPr>
            </a:lvl6pPr>
            <a:lvl7pPr marL="3200400" indent="-457200" fontAlgn="base">
              <a:spcBef>
                <a:spcPct val="0"/>
              </a:spcBef>
              <a:spcAft>
                <a:spcPct val="0"/>
              </a:spcAft>
              <a:defRPr>
                <a:solidFill>
                  <a:schemeClr val="tx1"/>
                </a:solidFill>
                <a:latin typeface="Arial" pitchFamily="34" charset="0"/>
              </a:defRPr>
            </a:lvl7pPr>
            <a:lvl8pPr marL="3657600" indent="-457200" fontAlgn="base">
              <a:spcBef>
                <a:spcPct val="0"/>
              </a:spcBef>
              <a:spcAft>
                <a:spcPct val="0"/>
              </a:spcAft>
              <a:defRPr>
                <a:solidFill>
                  <a:schemeClr val="tx1"/>
                </a:solidFill>
                <a:latin typeface="Arial" pitchFamily="34" charset="0"/>
              </a:defRPr>
            </a:lvl8pPr>
            <a:lvl9pPr marL="4114800" indent="-457200" fontAlgn="base">
              <a:spcBef>
                <a:spcPct val="0"/>
              </a:spcBef>
              <a:spcAft>
                <a:spcPct val="0"/>
              </a:spcAft>
              <a:defRPr>
                <a:solidFill>
                  <a:schemeClr val="tx1"/>
                </a:solidFill>
                <a:latin typeface="Arial" pitchFamily="34" charset="0"/>
              </a:defRPr>
            </a:lvl9pPr>
          </a:lstStyle>
          <a:p>
            <a:pPr marL="0" indent="0">
              <a:spcBef>
                <a:spcPts val="0"/>
              </a:spcBef>
            </a:pPr>
            <a:r>
              <a:rPr lang="ru-RU" altLang="ru-RU" b="1" dirty="0" smtClean="0">
                <a:solidFill>
                  <a:srgbClr val="6600CC"/>
                </a:solidFill>
              </a:rPr>
              <a:t>Разработаны </a:t>
            </a:r>
            <a:r>
              <a:rPr lang="ru-RU" altLang="ru-RU" b="1" dirty="0">
                <a:solidFill>
                  <a:srgbClr val="6600CC"/>
                </a:solidFill>
              </a:rPr>
              <a:t>приближенные методы решения задач оптимального управления:</a:t>
            </a:r>
          </a:p>
          <a:p>
            <a:pPr marL="0" lvl="1">
              <a:spcBef>
                <a:spcPts val="0"/>
              </a:spcBef>
              <a:buClr>
                <a:schemeClr val="accent2"/>
              </a:buClr>
              <a:buFont typeface="Wingdings" pitchFamily="2" charset="2"/>
              <a:buChar char="Ø"/>
            </a:pPr>
            <a:r>
              <a:rPr lang="ru-RU" altLang="ru-RU" b="1" dirty="0">
                <a:solidFill>
                  <a:srgbClr val="000099"/>
                </a:solidFill>
              </a:rPr>
              <a:t>сильного и слабого улучшения первого и второго </a:t>
            </a:r>
            <a:r>
              <a:rPr lang="ru-RU" altLang="ru-RU" b="1" dirty="0" smtClean="0">
                <a:solidFill>
                  <a:srgbClr val="000099"/>
                </a:solidFill>
              </a:rPr>
              <a:t>порядка</a:t>
            </a:r>
            <a:r>
              <a:rPr lang="ru-RU" altLang="ru-RU" b="1" dirty="0">
                <a:solidFill>
                  <a:srgbClr val="000099"/>
                </a:solidFill>
              </a:rPr>
              <a:t>;</a:t>
            </a:r>
          </a:p>
          <a:p>
            <a:pPr marL="0" lvl="1">
              <a:spcBef>
                <a:spcPts val="0"/>
              </a:spcBef>
              <a:buClr>
                <a:schemeClr val="accent2"/>
              </a:buClr>
              <a:buFont typeface="Wingdings" pitchFamily="2" charset="2"/>
              <a:buChar char="Ø"/>
            </a:pPr>
            <a:r>
              <a:rPr lang="ru-RU" altLang="ru-RU" b="1" dirty="0">
                <a:solidFill>
                  <a:srgbClr val="000099"/>
                </a:solidFill>
              </a:rPr>
              <a:t>методы, основанные на локальных аппроксимациях </a:t>
            </a:r>
            <a:r>
              <a:rPr lang="ru-RU" altLang="ru-RU" b="1" dirty="0" smtClean="0">
                <a:solidFill>
                  <a:srgbClr val="000099"/>
                </a:solidFill>
              </a:rPr>
              <a:t>множества </a:t>
            </a:r>
            <a:r>
              <a:rPr lang="ru-RU" altLang="ru-RU" b="1" dirty="0">
                <a:solidFill>
                  <a:srgbClr val="000099"/>
                </a:solidFill>
              </a:rPr>
              <a:t>достижимости;</a:t>
            </a:r>
          </a:p>
          <a:p>
            <a:pPr marL="0" lvl="1">
              <a:spcBef>
                <a:spcPts val="0"/>
              </a:spcBef>
              <a:buClr>
                <a:schemeClr val="accent2"/>
              </a:buClr>
              <a:buFont typeface="Wingdings" pitchFamily="2" charset="2"/>
              <a:buChar char="Ø"/>
            </a:pPr>
            <a:r>
              <a:rPr lang="ru-RU" altLang="ru-RU" b="1" dirty="0">
                <a:solidFill>
                  <a:srgbClr val="000099"/>
                </a:solidFill>
              </a:rPr>
              <a:t>методы поиска импульсно-оптимальных управлений.</a:t>
            </a:r>
          </a:p>
          <a:p>
            <a:pPr marL="0" lvl="1">
              <a:spcBef>
                <a:spcPts val="0"/>
              </a:spcBef>
              <a:buClr>
                <a:schemeClr val="accent2"/>
              </a:buClr>
              <a:buFont typeface="Wingdings" pitchFamily="2" charset="2"/>
              <a:buNone/>
            </a:pPr>
            <a:r>
              <a:rPr lang="ru-RU" altLang="ru-RU" b="1" i="1" dirty="0">
                <a:solidFill>
                  <a:srgbClr val="6600CC"/>
                </a:solidFill>
              </a:rPr>
              <a:t>	</a:t>
            </a:r>
            <a:r>
              <a:rPr lang="ru-RU" altLang="ru-RU" b="1" dirty="0">
                <a:solidFill>
                  <a:srgbClr val="6600CC"/>
                </a:solidFill>
              </a:rPr>
              <a:t>Решены прикладные задачи:</a:t>
            </a:r>
            <a:endParaRPr lang="ru-RU" altLang="ru-RU" b="1" dirty="0">
              <a:solidFill>
                <a:srgbClr val="000099"/>
              </a:solidFill>
            </a:endParaRPr>
          </a:p>
          <a:p>
            <a:pPr marL="0" lvl="1">
              <a:spcBef>
                <a:spcPts val="0"/>
              </a:spcBef>
              <a:buFont typeface="Wingdings" pitchFamily="2" charset="2"/>
              <a:buChar char="Ø"/>
            </a:pPr>
            <a:r>
              <a:rPr lang="ru-RU" altLang="ru-RU" b="1" dirty="0">
                <a:solidFill>
                  <a:srgbClr val="000099"/>
                </a:solidFill>
              </a:rPr>
              <a:t>траекторные задачи управления динамикой полета вертолетов;   </a:t>
            </a:r>
          </a:p>
          <a:p>
            <a:pPr marL="0" lvl="1">
              <a:spcBef>
                <a:spcPts val="0"/>
              </a:spcBef>
              <a:buFont typeface="Wingdings" pitchFamily="2" charset="2"/>
              <a:buChar char="Ø"/>
            </a:pPr>
            <a:r>
              <a:rPr lang="ru-RU" altLang="ru-RU" b="1" dirty="0">
                <a:solidFill>
                  <a:srgbClr val="000099"/>
                </a:solidFill>
              </a:rPr>
              <a:t>оптимального управления маневрирующим самолетом;</a:t>
            </a:r>
          </a:p>
          <a:p>
            <a:pPr marL="0" lvl="1">
              <a:spcBef>
                <a:spcPts val="0"/>
              </a:spcBef>
              <a:buFont typeface="Wingdings" pitchFamily="2" charset="2"/>
              <a:buChar char="Ø"/>
            </a:pPr>
            <a:r>
              <a:rPr lang="ru-RU" altLang="ru-RU" b="1" dirty="0">
                <a:solidFill>
                  <a:srgbClr val="000099"/>
                </a:solidFill>
              </a:rPr>
              <a:t>управления манипулятором промышленного робота; </a:t>
            </a:r>
          </a:p>
          <a:p>
            <a:pPr marL="0" lvl="1">
              <a:spcBef>
                <a:spcPts val="0"/>
              </a:spcBef>
              <a:buFont typeface="Wingdings" pitchFamily="2" charset="2"/>
              <a:buChar char="Ø"/>
            </a:pPr>
            <a:r>
              <a:rPr lang="ru-RU" altLang="ru-RU" b="1" dirty="0">
                <a:solidFill>
                  <a:srgbClr val="000099"/>
                </a:solidFill>
              </a:rPr>
              <a:t>оптимизации переходных режимов электро-энергетических сетей </a:t>
            </a:r>
            <a:endParaRPr lang="ru-RU" altLang="ru-RU" b="1" dirty="0" smtClean="0">
              <a:solidFill>
                <a:srgbClr val="000099"/>
              </a:solidFill>
            </a:endParaRPr>
          </a:p>
          <a:p>
            <a:pPr marL="0" lvl="1" indent="0">
              <a:spcBef>
                <a:spcPts val="0"/>
              </a:spcBef>
            </a:pPr>
            <a:endParaRPr lang="ru-RU" altLang="ru-RU" b="1" dirty="0">
              <a:solidFill>
                <a:srgbClr val="000099"/>
              </a:solidFill>
            </a:endParaRPr>
          </a:p>
          <a:p>
            <a:pPr marL="0" lvl="1" indent="0">
              <a:spcBef>
                <a:spcPts val="0"/>
              </a:spcBef>
            </a:pPr>
            <a:r>
              <a:rPr lang="ru-RU" altLang="ru-RU" sz="1600" dirty="0">
                <a:solidFill>
                  <a:schemeClr val="accent2">
                    <a:lumMod val="60000"/>
                    <a:lumOff val="40000"/>
                  </a:schemeClr>
                </a:solidFill>
                <a:latin typeface="+mn-lt"/>
              </a:rPr>
              <a:t>(д.ф.-м.н. В.А. Батурин, д.т.н. А.Ю. Горнов, </a:t>
            </a:r>
            <a:r>
              <a:rPr lang="ru-RU" altLang="ru-RU" sz="1600" dirty="0" smtClean="0">
                <a:solidFill>
                  <a:schemeClr val="accent2">
                    <a:lumMod val="60000"/>
                    <a:lumOff val="40000"/>
                  </a:schemeClr>
                </a:solidFill>
                <a:latin typeface="+mn-lt"/>
              </a:rPr>
              <a:t/>
            </a:r>
            <a:br>
              <a:rPr lang="ru-RU" altLang="ru-RU" sz="1600" dirty="0" smtClean="0">
                <a:solidFill>
                  <a:schemeClr val="accent2">
                    <a:lumMod val="60000"/>
                    <a:lumOff val="40000"/>
                  </a:schemeClr>
                </a:solidFill>
                <a:latin typeface="+mn-lt"/>
              </a:rPr>
            </a:br>
            <a:r>
              <a:rPr lang="ru-RU" altLang="ru-RU" sz="1600" dirty="0" smtClean="0">
                <a:solidFill>
                  <a:schemeClr val="accent2">
                    <a:lumMod val="60000"/>
                    <a:lumOff val="40000"/>
                  </a:schemeClr>
                </a:solidFill>
                <a:latin typeface="+mn-lt"/>
              </a:rPr>
              <a:t>д.т.н</a:t>
            </a:r>
            <a:r>
              <a:rPr lang="ru-RU" altLang="ru-RU" sz="1600" dirty="0">
                <a:solidFill>
                  <a:schemeClr val="accent2">
                    <a:lumMod val="60000"/>
                    <a:lumOff val="40000"/>
                  </a:schemeClr>
                </a:solidFill>
                <a:latin typeface="+mn-lt"/>
              </a:rPr>
              <a:t>. А.И. </a:t>
            </a:r>
            <a:r>
              <a:rPr lang="ru-RU" altLang="ru-RU" sz="1600" dirty="0" err="1">
                <a:solidFill>
                  <a:schemeClr val="accent2">
                    <a:lumMod val="60000"/>
                    <a:lumOff val="40000"/>
                  </a:schemeClr>
                </a:solidFill>
                <a:latin typeface="+mn-lt"/>
              </a:rPr>
              <a:t>Тятюшкин</a:t>
            </a:r>
            <a:r>
              <a:rPr lang="ru-RU" altLang="ru-RU" sz="1600" dirty="0">
                <a:solidFill>
                  <a:schemeClr val="accent2">
                    <a:lumMod val="60000"/>
                    <a:lumOff val="40000"/>
                  </a:schemeClr>
                </a:solidFill>
                <a:latin typeface="+mn-lt"/>
              </a:rPr>
              <a:t>).</a:t>
            </a:r>
          </a:p>
        </p:txBody>
      </p:sp>
      <p:grpSp>
        <p:nvGrpSpPr>
          <p:cNvPr id="117767" name="Group 7"/>
          <p:cNvGrpSpPr>
            <a:grpSpLocks/>
          </p:cNvGrpSpPr>
          <p:nvPr/>
        </p:nvGrpSpPr>
        <p:grpSpPr bwMode="auto">
          <a:xfrm>
            <a:off x="6566389" y="909638"/>
            <a:ext cx="1962150" cy="5614987"/>
            <a:chOff x="4481" y="573"/>
            <a:chExt cx="1339" cy="3537"/>
          </a:xfrm>
        </p:grpSpPr>
        <p:pic>
          <p:nvPicPr>
            <p:cNvPr id="117765" name="Picture 5" descr="_MG_15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57712">
              <a:off x="4505" y="573"/>
              <a:ext cx="1315" cy="1905"/>
            </a:xfrm>
            <a:prstGeom prst="rect">
              <a:avLst/>
            </a:prstGeom>
            <a:noFill/>
            <a:extLst>
              <a:ext uri="{909E8E84-426E-40DD-AFC4-6F175D3DCCD1}">
                <a14:hiddenFill xmlns:a14="http://schemas.microsoft.com/office/drawing/2010/main">
                  <a:solidFill>
                    <a:srgbClr val="FFFFFF"/>
                  </a:solidFill>
                </a14:hiddenFill>
              </a:ext>
            </a:extLst>
          </p:spPr>
        </p:pic>
        <p:pic>
          <p:nvPicPr>
            <p:cNvPr id="117766" name="Picture 6" descr="_MG_15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93192">
              <a:off x="4481" y="2205"/>
              <a:ext cx="1290" cy="19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3073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214272" y="807095"/>
            <a:ext cx="8678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ru-RU" altLang="ru-RU" sz="2400" b="1" dirty="0" smtClean="0">
                <a:solidFill>
                  <a:srgbClr val="CC0000"/>
                </a:solidFill>
              </a:rPr>
              <a:t>Моделирование заболеваемости</a:t>
            </a:r>
            <a:endParaRPr lang="ru-RU" altLang="ru-RU" sz="2400" b="1" dirty="0">
              <a:solidFill>
                <a:srgbClr val="CC0000"/>
              </a:solidFill>
            </a:endParaRPr>
          </a:p>
        </p:txBody>
      </p:sp>
      <p:sp>
        <p:nvSpPr>
          <p:cNvPr id="12291" name="Text Box 5"/>
          <p:cNvSpPr txBox="1">
            <a:spLocks noChangeArrowheads="1"/>
          </p:cNvSpPr>
          <p:nvPr/>
        </p:nvSpPr>
        <p:spPr bwMode="auto">
          <a:xfrm>
            <a:off x="179388" y="1196975"/>
            <a:ext cx="87550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ru-RU" altLang="ru-RU" sz="1600" b="1" dirty="0">
                <a:solidFill>
                  <a:srgbClr val="000099"/>
                </a:solidFill>
              </a:rPr>
              <a:t>Совместно с </a:t>
            </a:r>
            <a:r>
              <a:rPr lang="ru-RU" altLang="ru-RU" sz="1600" b="1" dirty="0">
                <a:solidFill>
                  <a:schemeClr val="accent2"/>
                </a:solidFill>
              </a:rPr>
              <a:t>Восточно-Сибирским научным центром экологии человека СО РАМН</a:t>
            </a:r>
            <a:r>
              <a:rPr lang="ru-RU" altLang="ru-RU" sz="1600" dirty="0">
                <a:solidFill>
                  <a:schemeClr val="accent2"/>
                </a:solidFill>
              </a:rPr>
              <a:t> </a:t>
            </a:r>
            <a:r>
              <a:rPr lang="ru-RU" altLang="ru-RU" sz="1600" b="1" dirty="0">
                <a:solidFill>
                  <a:schemeClr val="accent2"/>
                </a:solidFill>
              </a:rPr>
              <a:t>разработана и </a:t>
            </a:r>
            <a:r>
              <a:rPr lang="ru-RU" altLang="ru-RU" sz="1600" b="1" dirty="0" err="1">
                <a:solidFill>
                  <a:schemeClr val="accent2"/>
                </a:solidFill>
              </a:rPr>
              <a:t>программно</a:t>
            </a:r>
            <a:r>
              <a:rPr lang="ru-RU" altLang="ru-RU" sz="1600" b="1" dirty="0">
                <a:solidFill>
                  <a:schemeClr val="accent2"/>
                </a:solidFill>
              </a:rPr>
              <a:t> реализована медико-эколого-экономическая модель прогнозирования динамики</a:t>
            </a:r>
            <a:r>
              <a:rPr lang="ru-RU" altLang="ru-RU" sz="1600" b="1" dirty="0">
                <a:solidFill>
                  <a:srgbClr val="000099"/>
                </a:solidFill>
              </a:rPr>
              <a:t> показателей здоровья населения промышленного города. Модель учитывает сильные краткосрочные выбросы в атмосферу загрязняющих веществ.</a:t>
            </a:r>
          </a:p>
        </p:txBody>
      </p:sp>
      <p:grpSp>
        <p:nvGrpSpPr>
          <p:cNvPr id="12292" name="Group 6"/>
          <p:cNvGrpSpPr>
            <a:grpSpLocks/>
          </p:cNvGrpSpPr>
          <p:nvPr/>
        </p:nvGrpSpPr>
        <p:grpSpPr bwMode="auto">
          <a:xfrm>
            <a:off x="4068763" y="4222750"/>
            <a:ext cx="4464050" cy="2519363"/>
            <a:chOff x="2971" y="2387"/>
            <a:chExt cx="3070" cy="1774"/>
          </a:xfrm>
        </p:grpSpPr>
        <p:pic>
          <p:nvPicPr>
            <p:cNvPr id="12296" name="Picture 7" descr="вид программ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 y="2387"/>
              <a:ext cx="2495" cy="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8" descr="Medik-m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03655">
              <a:off x="4934" y="2478"/>
              <a:ext cx="1107"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2293" name="Object 9"/>
          <p:cNvGraphicFramePr>
            <a:graphicFrameLocks noGrp="1" noChangeAspect="1"/>
          </p:cNvGraphicFramePr>
          <p:nvPr>
            <p:ph/>
          </p:nvPr>
        </p:nvGraphicFramePr>
        <p:xfrm>
          <a:off x="34925" y="2636838"/>
          <a:ext cx="3384550" cy="2824162"/>
        </p:xfrm>
        <a:graphic>
          <a:graphicData uri="http://schemas.openxmlformats.org/presentationml/2006/ole">
            <mc:AlternateContent xmlns:mc="http://schemas.openxmlformats.org/markup-compatibility/2006">
              <mc:Choice xmlns:v="urn:schemas-microsoft-com:vml" Requires="v">
                <p:oleObj spid="_x0000_s12366" name="Точечный рисунок" r:id="rId5" imgW="4828571" imgH="4029637" progId="Paint.Picture">
                  <p:embed/>
                </p:oleObj>
              </mc:Choice>
              <mc:Fallback>
                <p:oleObj name="Точечный рисунок" r:id="rId5" imgW="4828571" imgH="4029637" progId="Paint.Picture">
                  <p:embed/>
                  <p:pic>
                    <p:nvPicPr>
                      <p:cNvPr id="0" name="Object 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 y="2636838"/>
                        <a:ext cx="3384550" cy="28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4" name="Text Box 11"/>
          <p:cNvSpPr txBox="1">
            <a:spLocks noChangeArrowheads="1"/>
          </p:cNvSpPr>
          <p:nvPr/>
        </p:nvSpPr>
        <p:spPr bwMode="auto">
          <a:xfrm>
            <a:off x="34925" y="5610225"/>
            <a:ext cx="33845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spcBef>
                <a:spcPct val="50000"/>
              </a:spcBef>
            </a:pPr>
            <a:r>
              <a:rPr lang="ru-RU" altLang="ru-RU" sz="1200" b="1">
                <a:solidFill>
                  <a:schemeClr val="accent2"/>
                </a:solidFill>
              </a:rPr>
              <a:t>Пример расчетов для г. Братска, влияние здравоохранения учитывается как функция от фондов</a:t>
            </a:r>
          </a:p>
          <a:p>
            <a:pPr eaLnBrk="1" hangingPunct="1">
              <a:spcBef>
                <a:spcPct val="50000"/>
              </a:spcBef>
            </a:pPr>
            <a:endParaRPr lang="ru-RU" altLang="ru-RU" sz="1200" b="1">
              <a:solidFill>
                <a:schemeClr val="accent2"/>
              </a:solidFill>
            </a:endParaRPr>
          </a:p>
        </p:txBody>
      </p:sp>
      <p:sp>
        <p:nvSpPr>
          <p:cNvPr id="12295" name="Text Box 12"/>
          <p:cNvSpPr txBox="1">
            <a:spLocks noChangeArrowheads="1"/>
          </p:cNvSpPr>
          <p:nvPr/>
        </p:nvSpPr>
        <p:spPr bwMode="auto">
          <a:xfrm>
            <a:off x="3492500" y="2420938"/>
            <a:ext cx="604837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ru-RU" altLang="ru-RU" sz="1600" b="1">
                <a:solidFill>
                  <a:srgbClr val="000099"/>
                </a:solidFill>
              </a:rPr>
              <a:t>Программная система, основанная на модели, позволяет:</a:t>
            </a:r>
            <a:endParaRPr lang="ru-RU" altLang="ru-RU" sz="1600" b="1">
              <a:solidFill>
                <a:srgbClr val="000099"/>
              </a:solidFill>
              <a:cs typeface="Times New Roman" pitchFamily="18" charset="0"/>
            </a:endParaRPr>
          </a:p>
          <a:p>
            <a:pPr>
              <a:buClr>
                <a:schemeClr val="accent2"/>
              </a:buClr>
              <a:buFont typeface="Wingdings" pitchFamily="2" charset="2"/>
              <a:buChar char="Ø"/>
            </a:pPr>
            <a:r>
              <a:rPr lang="ru-RU" altLang="ru-RU" sz="1600" b="1">
                <a:solidFill>
                  <a:srgbClr val="000099"/>
                </a:solidFill>
              </a:rPr>
              <a:t> проводить идентификацию параметров модели;</a:t>
            </a:r>
          </a:p>
          <a:p>
            <a:pPr>
              <a:buClr>
                <a:schemeClr val="accent2"/>
              </a:buClr>
              <a:buFont typeface="Wingdings" pitchFamily="2" charset="2"/>
              <a:buChar char="Ø"/>
            </a:pPr>
            <a:r>
              <a:rPr lang="ru-RU" altLang="ru-RU" sz="1600" b="1">
                <a:solidFill>
                  <a:srgbClr val="000099"/>
                </a:solidFill>
              </a:rPr>
              <a:t> формировать сценарии развития и проводить  </a:t>
            </a:r>
          </a:p>
          <a:p>
            <a:pPr>
              <a:buClr>
                <a:schemeClr val="accent2"/>
              </a:buClr>
              <a:buFont typeface="Wingdings" pitchFamily="2" charset="2"/>
              <a:buNone/>
            </a:pPr>
            <a:r>
              <a:rPr lang="ru-RU" altLang="ru-RU" sz="1600" b="1">
                <a:solidFill>
                  <a:srgbClr val="000099"/>
                </a:solidFill>
              </a:rPr>
              <a:t>    численные эксперименты;</a:t>
            </a:r>
            <a:r>
              <a:rPr lang="ru-RU" altLang="ru-RU" sz="1600" b="1">
                <a:solidFill>
                  <a:srgbClr val="000099"/>
                </a:solidFill>
                <a:cs typeface="Times New Roman" pitchFamily="18" charset="0"/>
              </a:rPr>
              <a:t> </a:t>
            </a:r>
            <a:endParaRPr lang="ru-RU" altLang="ru-RU" sz="1600" b="1">
              <a:solidFill>
                <a:srgbClr val="000099"/>
              </a:solidFill>
            </a:endParaRPr>
          </a:p>
          <a:p>
            <a:pPr>
              <a:buClr>
                <a:schemeClr val="accent2"/>
              </a:buClr>
              <a:buFont typeface="Wingdings" pitchFamily="2" charset="2"/>
              <a:buChar char="Ø"/>
            </a:pPr>
            <a:r>
              <a:rPr lang="ru-RU" altLang="ru-RU" sz="1600" b="1">
                <a:solidFill>
                  <a:srgbClr val="000099"/>
                </a:solidFill>
              </a:rPr>
              <a:t> анализировать сценарии;</a:t>
            </a:r>
          </a:p>
          <a:p>
            <a:pPr>
              <a:buClr>
                <a:schemeClr val="accent2"/>
              </a:buClr>
              <a:buFont typeface="Wingdings" pitchFamily="2" charset="2"/>
              <a:buChar char="Ø"/>
            </a:pPr>
            <a:r>
              <a:rPr lang="ru-RU" altLang="ru-RU" sz="1600" b="1">
                <a:solidFill>
                  <a:srgbClr val="000099"/>
                </a:solidFill>
              </a:rPr>
              <a:t> определять экономический ущерб.</a:t>
            </a:r>
            <a:endParaRPr lang="ru-RU" altLang="ru-RU" sz="1600" b="1">
              <a:solidFill>
                <a:srgbClr val="000099"/>
              </a:solidFill>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p:nvPr>
        </p:nvSpPr>
        <p:spPr>
          <a:xfrm>
            <a:off x="457200" y="2348881"/>
            <a:ext cx="8229600" cy="1080120"/>
          </a:xfrm>
        </p:spPr>
        <p:txBody>
          <a:bodyPr/>
          <a:lstStyle/>
          <a:p>
            <a:pPr marL="0" indent="0" algn="ctr">
              <a:buNone/>
            </a:pPr>
            <a:r>
              <a:rPr lang="ru-RU" b="1" kern="1200" cap="all" dirty="0" smtClean="0">
                <a:solidFill>
                  <a:srgbClr val="CC0000"/>
                </a:solidFill>
                <a:latin typeface="Arial" charset="0"/>
              </a:rPr>
              <a:t>Управление </a:t>
            </a:r>
            <a:r>
              <a:rPr lang="ru-RU" b="1" kern="1200" cap="all" dirty="0">
                <a:solidFill>
                  <a:srgbClr val="CC0000"/>
                </a:solidFill>
                <a:latin typeface="Arial" charset="0"/>
              </a:rPr>
              <a:t>и оптимизация</a:t>
            </a:r>
          </a:p>
        </p:txBody>
      </p:sp>
    </p:spTree>
    <p:extLst>
      <p:ext uri="{BB962C8B-B14F-4D97-AF65-F5344CB8AC3E}">
        <p14:creationId xmlns:p14="http://schemas.microsoft.com/office/powerpoint/2010/main" val="3229284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125412" y="995958"/>
            <a:ext cx="8893175"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indent="444500" algn="just" eaLnBrk="1" hangingPunct="1">
              <a:lnSpc>
                <a:spcPct val="130000"/>
              </a:lnSpc>
              <a:spcBef>
                <a:spcPct val="50000"/>
              </a:spcBef>
            </a:pPr>
            <a:r>
              <a:rPr lang="ru-RU" altLang="ru-RU" sz="2000" b="1" dirty="0" smtClean="0">
                <a:solidFill>
                  <a:srgbClr val="CC0000"/>
                </a:solidFill>
              </a:rPr>
              <a:t>Институт </a:t>
            </a:r>
            <a:r>
              <a:rPr lang="ru-RU" altLang="ru-RU" sz="2000" b="1" dirty="0">
                <a:solidFill>
                  <a:srgbClr val="CC0000"/>
                </a:solidFill>
              </a:rPr>
              <a:t>динамики систем и теории управления</a:t>
            </a:r>
            <a:r>
              <a:rPr lang="ru-RU" altLang="ru-RU" sz="2000" b="1" dirty="0">
                <a:solidFill>
                  <a:srgbClr val="000099"/>
                </a:solidFill>
              </a:rPr>
              <a:t> </a:t>
            </a:r>
            <a:r>
              <a:rPr lang="ru-RU" altLang="ru-RU" sz="2000" b="1" dirty="0" smtClean="0">
                <a:solidFill>
                  <a:srgbClr val="000099"/>
                </a:solidFill>
              </a:rPr>
              <a:t>имени</a:t>
            </a:r>
            <a:r>
              <a:rPr lang="en-US" altLang="ru-RU" sz="2000" b="1" dirty="0" smtClean="0">
                <a:solidFill>
                  <a:srgbClr val="000099"/>
                </a:solidFill>
              </a:rPr>
              <a:t> </a:t>
            </a:r>
            <a:r>
              <a:rPr lang="ru-RU" altLang="ru-RU" sz="2000" b="1" dirty="0" smtClean="0">
                <a:solidFill>
                  <a:srgbClr val="000099"/>
                </a:solidFill>
              </a:rPr>
              <a:t>В.М. Матросова Сибирского отделения Российской Академии наук (ИДСТУ СО РАН) </a:t>
            </a:r>
            <a:r>
              <a:rPr lang="ru-RU" altLang="ru-RU" sz="2000" b="1" dirty="0">
                <a:solidFill>
                  <a:srgbClr val="000099"/>
                </a:solidFill>
              </a:rPr>
              <a:t>(до 01.08.1997 г. – </a:t>
            </a:r>
            <a:r>
              <a:rPr lang="ru-RU" altLang="ru-RU" sz="2000" b="1" dirty="0">
                <a:solidFill>
                  <a:srgbClr val="CC0000"/>
                </a:solidFill>
              </a:rPr>
              <a:t>Иркутский вычислительный центр</a:t>
            </a:r>
            <a:r>
              <a:rPr lang="ru-RU" altLang="ru-RU" sz="2000" b="1" dirty="0">
                <a:solidFill>
                  <a:srgbClr val="000099"/>
                </a:solidFill>
              </a:rPr>
              <a:t>) создан </a:t>
            </a:r>
            <a:r>
              <a:rPr lang="ru-RU" altLang="ru-RU" sz="2000" b="1" dirty="0">
                <a:solidFill>
                  <a:srgbClr val="CC0000"/>
                </a:solidFill>
              </a:rPr>
              <a:t>1 ноября 1980 г.</a:t>
            </a:r>
            <a:r>
              <a:rPr lang="ru-RU" altLang="ru-RU" sz="2000" b="1" dirty="0">
                <a:solidFill>
                  <a:srgbClr val="000099"/>
                </a:solidFill>
              </a:rPr>
              <a:t> с целью развития математических методов исследования и моделирования объектов различной природы, методов теории управления и внедрения новых информационных технологий в Восточно-Сибирском филиале СО АН СССР. </a:t>
            </a:r>
            <a:endParaRPr lang="en-US" altLang="ru-RU" sz="2000" b="1" dirty="0">
              <a:solidFill>
                <a:srgbClr val="000099"/>
              </a:solidFill>
            </a:endParaRPr>
          </a:p>
          <a:p>
            <a:pPr indent="444500" algn="just" eaLnBrk="1" hangingPunct="1">
              <a:lnSpc>
                <a:spcPct val="130000"/>
              </a:lnSpc>
              <a:spcBef>
                <a:spcPct val="50000"/>
              </a:spcBef>
            </a:pPr>
            <a:r>
              <a:rPr lang="ru-RU" altLang="ru-RU" sz="2000" b="1" dirty="0" smtClean="0">
                <a:solidFill>
                  <a:srgbClr val="000099"/>
                </a:solidFill>
              </a:rPr>
              <a:t>Институт </a:t>
            </a:r>
            <a:r>
              <a:rPr lang="ru-RU" altLang="ru-RU" sz="2000" b="1" dirty="0">
                <a:solidFill>
                  <a:srgbClr val="000099"/>
                </a:solidFill>
              </a:rPr>
              <a:t>был создан на базе  </a:t>
            </a:r>
            <a:r>
              <a:rPr lang="ru-RU" altLang="ru-RU" sz="2000" b="1" dirty="0">
                <a:solidFill>
                  <a:srgbClr val="CC0000"/>
                </a:solidFill>
              </a:rPr>
              <a:t>Отдела теории систем и кибернетики при Сибирском энергетическом институте СО АН СССР</a:t>
            </a:r>
            <a:r>
              <a:rPr lang="ru-RU" altLang="ru-RU" sz="2000" b="1" dirty="0">
                <a:solidFill>
                  <a:srgbClr val="000099"/>
                </a:solidFill>
              </a:rPr>
              <a:t>, организованного в июне </a:t>
            </a:r>
            <a:r>
              <a:rPr lang="ru-RU" altLang="ru-RU" sz="2000" b="1" dirty="0">
                <a:solidFill>
                  <a:srgbClr val="CC0000"/>
                </a:solidFill>
              </a:rPr>
              <a:t>1975 г.</a:t>
            </a:r>
            <a:r>
              <a:rPr lang="ru-RU" altLang="ru-RU" sz="2000" b="1" dirty="0">
                <a:solidFill>
                  <a:srgbClr val="000099"/>
                </a:solidFill>
              </a:rPr>
              <a:t> с изначальной целью – формирование самостоятельного научно-исследовательского института с функциями вычислительного центра коллективного пользования.</a:t>
            </a:r>
            <a:r>
              <a:rPr lang="ru-RU" altLang="ru-RU" sz="2000" dirty="0">
                <a:latin typeface="Times New Roman" pitchFamily="18" charset="0"/>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836713"/>
            <a:ext cx="8229600" cy="504056"/>
          </a:xfrm>
        </p:spPr>
        <p:txBody>
          <a:bodyPr/>
          <a:lstStyle/>
          <a:p>
            <a:r>
              <a:rPr lang="ru-RU" altLang="ru-RU" sz="2400" b="1" kern="1200" dirty="0">
                <a:solidFill>
                  <a:srgbClr val="CC0000"/>
                </a:solidFill>
                <a:latin typeface="Arial" charset="0"/>
                <a:ea typeface="+mn-ea"/>
                <a:cs typeface="+mn-cs"/>
              </a:rPr>
              <a:t>Математическая теория управления</a:t>
            </a:r>
            <a:r>
              <a:rPr lang="en-US" altLang="ru-RU" sz="2800" dirty="0"/>
              <a:t/>
            </a:r>
            <a:br>
              <a:rPr lang="en-US" altLang="ru-RU" sz="2800" dirty="0"/>
            </a:br>
            <a:endParaRPr lang="ru-RU" altLang="ru-RU" sz="2000" dirty="0"/>
          </a:p>
        </p:txBody>
      </p:sp>
      <p:sp>
        <p:nvSpPr>
          <p:cNvPr id="6147" name="Rectangle 3"/>
          <p:cNvSpPr>
            <a:spLocks noGrp="1" noChangeArrowheads="1"/>
          </p:cNvSpPr>
          <p:nvPr>
            <p:ph type="body" idx="1"/>
          </p:nvPr>
        </p:nvSpPr>
        <p:spPr>
          <a:xfrm>
            <a:off x="251520" y="1484784"/>
            <a:ext cx="8610600" cy="4924400"/>
          </a:xfrm>
        </p:spPr>
        <p:txBody>
          <a:bodyPr/>
          <a:lstStyle/>
          <a:p>
            <a:pPr marL="609600" indent="-609600">
              <a:lnSpc>
                <a:spcPct val="80000"/>
              </a:lnSpc>
              <a:buFontTx/>
              <a:buNone/>
            </a:pPr>
            <a:r>
              <a:rPr lang="ru-RU" altLang="ru-RU" sz="1600" b="1" kern="1200" dirty="0">
                <a:solidFill>
                  <a:schemeClr val="accent2"/>
                </a:solidFill>
              </a:rPr>
              <a:t>Направления исследований</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Качественная теория управляемых динамических систем</a:t>
            </a:r>
            <a:r>
              <a:rPr lang="en-US" altLang="ru-RU" sz="1600" b="1" kern="1200" dirty="0">
                <a:solidFill>
                  <a:schemeClr val="accent2"/>
                </a:solidFill>
              </a:rPr>
              <a:t>:</a:t>
            </a:r>
          </a:p>
          <a:p>
            <a:pPr marL="609600" indent="-609600">
              <a:lnSpc>
                <a:spcPct val="80000"/>
              </a:lnSpc>
              <a:buFontTx/>
              <a:buNone/>
            </a:pPr>
            <a:r>
              <a:rPr lang="en-US" altLang="ru-RU" sz="1600" b="1" kern="1200" dirty="0">
                <a:solidFill>
                  <a:schemeClr val="accent2"/>
                </a:solidFill>
              </a:rPr>
              <a:t>	</a:t>
            </a:r>
            <a:r>
              <a:rPr lang="ru-RU" altLang="ru-RU" sz="1600" b="1" kern="1200" dirty="0">
                <a:solidFill>
                  <a:schemeClr val="accent2"/>
                </a:solidFill>
              </a:rPr>
              <a:t>Проблемы существования решения</a:t>
            </a:r>
            <a:r>
              <a:rPr lang="en-US" altLang="ru-RU" sz="1600" b="1" kern="1200" dirty="0">
                <a:solidFill>
                  <a:schemeClr val="accent2"/>
                </a:solidFill>
              </a:rPr>
              <a:t>, </a:t>
            </a:r>
          </a:p>
          <a:p>
            <a:pPr marL="609600" indent="-609600">
              <a:lnSpc>
                <a:spcPct val="80000"/>
              </a:lnSpc>
              <a:buFontTx/>
              <a:buNone/>
            </a:pPr>
            <a:r>
              <a:rPr lang="en-US" altLang="ru-RU" sz="1600" b="1" kern="1200" dirty="0">
                <a:solidFill>
                  <a:schemeClr val="accent2"/>
                </a:solidFill>
              </a:rPr>
              <a:t>	</a:t>
            </a:r>
            <a:r>
              <a:rPr lang="ru-RU" altLang="ru-RU" sz="1600" b="1" kern="1200" dirty="0">
                <a:solidFill>
                  <a:schemeClr val="accent2"/>
                </a:solidFill>
              </a:rPr>
              <a:t>Вариационная устойчивость</a:t>
            </a:r>
            <a:r>
              <a:rPr lang="en-US" altLang="ru-RU" sz="1600" b="1" kern="1200" dirty="0">
                <a:solidFill>
                  <a:schemeClr val="accent2"/>
                </a:solidFill>
              </a:rPr>
              <a:t>, </a:t>
            </a:r>
            <a:br>
              <a:rPr lang="en-US" altLang="ru-RU" sz="1600" b="1" kern="1200" dirty="0">
                <a:solidFill>
                  <a:schemeClr val="accent2"/>
                </a:solidFill>
              </a:rPr>
            </a:br>
            <a:r>
              <a:rPr lang="ru-RU" altLang="ru-RU" sz="1600" b="1" kern="1200" dirty="0">
                <a:solidFill>
                  <a:schemeClr val="accent2"/>
                </a:solidFill>
              </a:rPr>
              <a:t>Множества достижимости</a:t>
            </a:r>
            <a:r>
              <a:rPr lang="en-US" altLang="ru-RU" sz="1600" b="1" kern="1200" dirty="0">
                <a:solidFill>
                  <a:schemeClr val="accent2"/>
                </a:solidFill>
              </a:rPr>
              <a:t> (</a:t>
            </a:r>
            <a:r>
              <a:rPr lang="ru-RU" altLang="ru-RU" sz="1600" b="1" kern="1200" dirty="0">
                <a:solidFill>
                  <a:schemeClr val="accent2"/>
                </a:solidFill>
              </a:rPr>
              <a:t>внутренние и внешние оценки</a:t>
            </a:r>
            <a:r>
              <a:rPr lang="en-US" altLang="ru-RU" sz="1600" b="1" kern="1200" dirty="0">
                <a:solidFill>
                  <a:schemeClr val="accent2"/>
                </a:solidFill>
              </a:rPr>
              <a:t>, </a:t>
            </a:r>
            <a:r>
              <a:rPr lang="ru-RU" altLang="ru-RU" sz="1600" b="1" kern="1200" dirty="0">
                <a:solidFill>
                  <a:schemeClr val="accent2"/>
                </a:solidFill>
              </a:rPr>
              <a:t>асимптотическая динамика</a:t>
            </a:r>
            <a:r>
              <a:rPr lang="en-US" altLang="ru-RU" sz="1600" b="1" kern="1200" dirty="0">
                <a:solidFill>
                  <a:schemeClr val="accent2"/>
                </a:solidFill>
              </a:rPr>
              <a:t>), </a:t>
            </a:r>
            <a:br>
              <a:rPr lang="en-US" altLang="ru-RU" sz="1600" b="1" kern="1200" dirty="0">
                <a:solidFill>
                  <a:schemeClr val="accent2"/>
                </a:solidFill>
              </a:rPr>
            </a:br>
            <a:r>
              <a:rPr lang="ru-RU" altLang="ru-RU" sz="1600" b="1" kern="1200" dirty="0">
                <a:solidFill>
                  <a:schemeClr val="accent2"/>
                </a:solidFill>
              </a:rPr>
              <a:t>Инвариантность</a:t>
            </a:r>
            <a:r>
              <a:rPr lang="en-US" altLang="ru-RU" sz="1600" b="1" kern="1200" dirty="0">
                <a:solidFill>
                  <a:schemeClr val="accent2"/>
                </a:solidFill>
              </a:rPr>
              <a:t> (</a:t>
            </a:r>
            <a:r>
              <a:rPr lang="ru-RU" altLang="ru-RU" sz="1600" b="1" kern="1200" dirty="0">
                <a:solidFill>
                  <a:schemeClr val="accent2"/>
                </a:solidFill>
              </a:rPr>
              <a:t>необходимые и достаточные условия</a:t>
            </a:r>
            <a:r>
              <a:rPr lang="en-US" altLang="ru-RU" sz="1600" b="1" kern="1200" dirty="0">
                <a:solidFill>
                  <a:schemeClr val="accent2"/>
                </a:solidFill>
              </a:rPr>
              <a:t>)</a:t>
            </a:r>
          </a:p>
          <a:p>
            <a:pPr marL="609600" indent="-609600">
              <a:lnSpc>
                <a:spcPct val="80000"/>
              </a:lnSpc>
              <a:buFontTx/>
              <a:buAutoNum type="arabicPeriod" startAt="2"/>
            </a:pPr>
            <a:r>
              <a:rPr lang="ru-RU" altLang="ru-RU" sz="1600" b="1" kern="1200" dirty="0">
                <a:solidFill>
                  <a:schemeClr val="accent2"/>
                </a:solidFill>
              </a:rPr>
              <a:t>Оптимальное управление</a:t>
            </a:r>
            <a:r>
              <a:rPr lang="en-US" altLang="ru-RU" sz="1600" b="1" kern="1200" dirty="0">
                <a:solidFill>
                  <a:schemeClr val="accent2"/>
                </a:solidFill>
              </a:rPr>
              <a:t>:</a:t>
            </a:r>
          </a:p>
          <a:p>
            <a:pPr marL="609600" indent="-609600">
              <a:lnSpc>
                <a:spcPct val="80000"/>
              </a:lnSpc>
              <a:buFontTx/>
              <a:buNone/>
            </a:pPr>
            <a:r>
              <a:rPr lang="en-US" altLang="ru-RU" sz="1600" b="1" kern="1200" dirty="0">
                <a:solidFill>
                  <a:schemeClr val="accent2"/>
                </a:solidFill>
              </a:rPr>
              <a:t>	</a:t>
            </a:r>
            <a:r>
              <a:rPr lang="ru-RU" altLang="ru-RU" sz="1600" b="1" kern="1200" dirty="0">
                <a:solidFill>
                  <a:schemeClr val="accent2"/>
                </a:solidFill>
              </a:rPr>
              <a:t>Релаксация</a:t>
            </a:r>
            <a:r>
              <a:rPr lang="en-US" altLang="ru-RU" sz="1600" b="1" kern="1200" dirty="0">
                <a:solidFill>
                  <a:schemeClr val="accent2"/>
                </a:solidFill>
              </a:rPr>
              <a:t> (</a:t>
            </a:r>
            <a:r>
              <a:rPr lang="ru-RU" altLang="ru-RU" sz="1600" b="1" kern="1200" dirty="0">
                <a:solidFill>
                  <a:schemeClr val="accent2"/>
                </a:solidFill>
              </a:rPr>
              <a:t>расширение</a:t>
            </a:r>
            <a:r>
              <a:rPr lang="en-US" altLang="ru-RU" sz="1600" b="1" kern="1200" dirty="0">
                <a:solidFill>
                  <a:schemeClr val="accent2"/>
                </a:solidFill>
              </a:rPr>
              <a:t>) </a:t>
            </a:r>
            <a:r>
              <a:rPr lang="ru-RU" altLang="ru-RU" sz="1600" b="1" kern="1200" dirty="0">
                <a:solidFill>
                  <a:schemeClr val="accent2"/>
                </a:solidFill>
              </a:rPr>
              <a:t>задач оптимального управления</a:t>
            </a:r>
            <a:r>
              <a:rPr lang="en-US" altLang="ru-RU" sz="1600" b="1" kern="1200" dirty="0">
                <a:solidFill>
                  <a:schemeClr val="accent2"/>
                </a:solidFill>
              </a:rPr>
              <a:t>, </a:t>
            </a:r>
            <a:br>
              <a:rPr lang="en-US" altLang="ru-RU" sz="1600" b="1" kern="1200" dirty="0">
                <a:solidFill>
                  <a:schemeClr val="accent2"/>
                </a:solidFill>
              </a:rPr>
            </a:br>
            <a:r>
              <a:rPr lang="ru-RU" altLang="ru-RU" sz="1600" b="1" kern="1200" dirty="0">
                <a:solidFill>
                  <a:schemeClr val="accent2"/>
                </a:solidFill>
              </a:rPr>
              <a:t>Необходимые и достаточные условия оптимальности</a:t>
            </a:r>
            <a:r>
              <a:rPr lang="en-US" altLang="ru-RU" sz="1600" b="1" kern="1200" dirty="0">
                <a:solidFill>
                  <a:schemeClr val="accent2"/>
                </a:solidFill>
              </a:rPr>
              <a:t>, </a:t>
            </a:r>
            <a:br>
              <a:rPr lang="en-US" altLang="ru-RU" sz="1600" b="1" kern="1200" dirty="0">
                <a:solidFill>
                  <a:schemeClr val="accent2"/>
                </a:solidFill>
              </a:rPr>
            </a:br>
            <a:r>
              <a:rPr lang="ru-RU" altLang="ru-RU" sz="1600" b="1" kern="1200" dirty="0">
                <a:solidFill>
                  <a:schemeClr val="accent2"/>
                </a:solidFill>
              </a:rPr>
              <a:t>Численные методы</a:t>
            </a:r>
            <a:endParaRPr lang="en-US" altLang="ru-RU" sz="1600" b="1" kern="1200" dirty="0">
              <a:solidFill>
                <a:schemeClr val="accent2"/>
              </a:solidFill>
            </a:endParaRPr>
          </a:p>
          <a:p>
            <a:pPr marL="609600" indent="-609600">
              <a:lnSpc>
                <a:spcPct val="80000"/>
              </a:lnSpc>
              <a:buFontTx/>
              <a:buNone/>
            </a:pPr>
            <a:r>
              <a:rPr lang="ru-RU" altLang="ru-RU" sz="1600" b="1" kern="1200" dirty="0">
                <a:solidFill>
                  <a:schemeClr val="accent2"/>
                </a:solidFill>
              </a:rPr>
              <a:t>Классы задач</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Управление в системах обыкновенных дифференциальных уравнений и уравнений в частных производных </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Управление импульсными и гибридными динамическими системами (системами с разрывными траекториями)</a:t>
            </a:r>
            <a:endParaRPr lang="en-US" altLang="ru-RU" sz="1600" b="1" kern="1200" dirty="0">
              <a:solidFill>
                <a:schemeClr val="accent2"/>
              </a:solidFill>
            </a:endParaRPr>
          </a:p>
          <a:p>
            <a:pPr marL="609600" indent="-609600">
              <a:lnSpc>
                <a:spcPct val="80000"/>
              </a:lnSpc>
              <a:buFontTx/>
              <a:buNone/>
            </a:pPr>
            <a:r>
              <a:rPr lang="ru-RU" altLang="ru-RU" sz="1600" b="1" kern="1200" dirty="0">
                <a:solidFill>
                  <a:schemeClr val="accent2"/>
                </a:solidFill>
              </a:rPr>
              <a:t>Методы</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Принцип сравнения в теории систем</a:t>
            </a:r>
            <a:endParaRPr lang="en-US"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Неравенства и уравнения Гамильтона-Якоби: Каноническая теория оптимальности, метод модифицированных </a:t>
            </a:r>
            <a:r>
              <a:rPr lang="ru-RU" altLang="ru-RU" sz="1600" b="1" kern="1200" dirty="0" err="1">
                <a:solidFill>
                  <a:schemeClr val="accent2"/>
                </a:solidFill>
              </a:rPr>
              <a:t>лагранжианов</a:t>
            </a:r>
            <a:endParaRPr lang="ru-RU" altLang="ru-RU" sz="1600" b="1" kern="1200" dirty="0">
              <a:solidFill>
                <a:schemeClr val="accent2"/>
              </a:solidFill>
            </a:endParaRPr>
          </a:p>
          <a:p>
            <a:pPr marL="609600" indent="-609600">
              <a:lnSpc>
                <a:spcPct val="80000"/>
              </a:lnSpc>
              <a:buFontTx/>
              <a:buAutoNum type="arabicPeriod"/>
            </a:pPr>
            <a:r>
              <a:rPr lang="ru-RU" altLang="ru-RU" sz="1600" b="1" kern="1200" dirty="0">
                <a:solidFill>
                  <a:schemeClr val="accent2"/>
                </a:solidFill>
              </a:rPr>
              <a:t>Конструктивное расширение вырожденных задач управления </a:t>
            </a:r>
            <a:r>
              <a:rPr lang="en-US" altLang="ru-RU" sz="1600" b="1" kern="1200" dirty="0">
                <a:solidFill>
                  <a:schemeClr val="accent2"/>
                </a:solidFill>
              </a:rPr>
              <a:t>(</a:t>
            </a:r>
            <a:r>
              <a:rPr lang="ru-RU" altLang="ru-RU" sz="1600" b="1" kern="1200" dirty="0">
                <a:solidFill>
                  <a:schemeClr val="accent2"/>
                </a:solidFill>
              </a:rPr>
              <a:t>преобразование Гурмана-Келли, преобразование </a:t>
            </a:r>
            <a:r>
              <a:rPr lang="ru-RU" altLang="ru-RU" sz="1600" b="1" kern="1200" dirty="0" err="1">
                <a:solidFill>
                  <a:schemeClr val="accent2"/>
                </a:solidFill>
              </a:rPr>
              <a:t>Гоха</a:t>
            </a:r>
            <a:r>
              <a:rPr lang="ru-RU" altLang="ru-RU" sz="1600" b="1" kern="1200" dirty="0">
                <a:solidFill>
                  <a:schemeClr val="accent2"/>
                </a:solidFill>
              </a:rPr>
              <a:t>, замена времени</a:t>
            </a:r>
            <a:r>
              <a:rPr lang="en-US" altLang="ru-RU" sz="1600" b="1" kern="1200" dirty="0">
                <a:solidFill>
                  <a:schemeClr val="accent2"/>
                </a:solidFill>
              </a:rPr>
              <a:t>)</a:t>
            </a:r>
            <a:endParaRPr lang="ru-RU" altLang="ru-RU" sz="1600" b="1" kern="1200" dirty="0">
              <a:solidFill>
                <a:schemeClr val="accent2"/>
              </a:solidFill>
            </a:endParaRPr>
          </a:p>
        </p:txBody>
      </p:sp>
    </p:spTree>
    <p:extLst>
      <p:ext uri="{BB962C8B-B14F-4D97-AF65-F5344CB8AC3E}">
        <p14:creationId xmlns:p14="http://schemas.microsoft.com/office/powerpoint/2010/main" val="992353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9552" y="692697"/>
            <a:ext cx="8229600" cy="504056"/>
          </a:xfrm>
        </p:spPr>
        <p:txBody>
          <a:bodyPr/>
          <a:lstStyle/>
          <a:p>
            <a:r>
              <a:rPr lang="ru-RU" altLang="ru-RU" sz="2400" b="1" kern="1200" dirty="0">
                <a:solidFill>
                  <a:srgbClr val="CC0000"/>
                </a:solidFill>
                <a:latin typeface="Arial" charset="0"/>
                <a:ea typeface="+mn-ea"/>
                <a:cs typeface="+mn-cs"/>
              </a:rPr>
              <a:t>Основные результаты</a:t>
            </a:r>
          </a:p>
        </p:txBody>
      </p:sp>
      <p:sp>
        <p:nvSpPr>
          <p:cNvPr id="8195" name="Rectangle 3"/>
          <p:cNvSpPr>
            <a:spLocks noGrp="1" noChangeArrowheads="1"/>
          </p:cNvSpPr>
          <p:nvPr>
            <p:ph type="body" idx="1"/>
          </p:nvPr>
        </p:nvSpPr>
        <p:spPr>
          <a:xfrm>
            <a:off x="228600" y="1268760"/>
            <a:ext cx="8686800" cy="5331296"/>
          </a:xfrm>
        </p:spPr>
        <p:txBody>
          <a:bodyPr/>
          <a:lstStyle/>
          <a:p>
            <a:pPr marL="355600" indent="-355600">
              <a:lnSpc>
                <a:spcPct val="80000"/>
              </a:lnSpc>
              <a:buFontTx/>
              <a:buAutoNum type="arabicPeriod"/>
            </a:pPr>
            <a:r>
              <a:rPr lang="ru-RU" altLang="ru-RU" sz="1600" b="1" kern="1200" dirty="0">
                <a:solidFill>
                  <a:schemeClr val="accent2"/>
                </a:solidFill>
              </a:rPr>
              <a:t>Позиционные необходимые условия оптимальности для обыкновенных и негладких задач управления, усиливающие классический и негладкий принципы максимума. Нестандартная двойственность для невыпуклых линейных и квадратичных по состоянию задач оптимального управления.</a:t>
            </a:r>
            <a:endParaRPr lang="en-US" altLang="ru-RU" sz="1600" b="1" kern="1200" dirty="0">
              <a:solidFill>
                <a:schemeClr val="accent2"/>
              </a:solidFill>
            </a:endParaRPr>
          </a:p>
          <a:p>
            <a:pPr marL="355600" indent="-355600">
              <a:lnSpc>
                <a:spcPct val="80000"/>
              </a:lnSpc>
              <a:buFontTx/>
              <a:buAutoNum type="arabicPeriod"/>
            </a:pPr>
            <a:r>
              <a:rPr lang="ru-RU" altLang="ru-RU" sz="1600" b="1" kern="1200" dirty="0">
                <a:solidFill>
                  <a:schemeClr val="accent2"/>
                </a:solidFill>
              </a:rPr>
              <a:t>Импульсное расширение вырожденных задач оптимального управления (конструктивное расширение систем обыкновенных дифференциальных уравнений с траекториями неограниченной вариации и полулинейных гиперболических уравнений в частных производных, основанное на преобразовании </a:t>
            </a:r>
            <a:r>
              <a:rPr lang="ru-RU" altLang="ru-RU" sz="1600" b="1" kern="1200" dirty="0" err="1">
                <a:solidFill>
                  <a:schemeClr val="accent2"/>
                </a:solidFill>
              </a:rPr>
              <a:t>Гоха</a:t>
            </a:r>
            <a:r>
              <a:rPr lang="en-US" altLang="ru-RU" sz="1600" b="1" kern="1200" dirty="0">
                <a:solidFill>
                  <a:schemeClr val="accent2"/>
                </a:solidFill>
              </a:rPr>
              <a:t>;</a:t>
            </a:r>
            <a:r>
              <a:rPr lang="ru-RU" altLang="ru-RU" sz="1600" b="1" kern="1200" dirty="0">
                <a:solidFill>
                  <a:schemeClr val="accent2"/>
                </a:solidFill>
              </a:rPr>
              <a:t> представление динамических систем с полиномиальными импульсами с помощью дифференциальных уравнений с мерами</a:t>
            </a:r>
            <a:r>
              <a:rPr lang="en-US" altLang="ru-RU" sz="1600" b="1" kern="1200" dirty="0">
                <a:solidFill>
                  <a:schemeClr val="accent2"/>
                </a:solidFill>
              </a:rPr>
              <a:t>).</a:t>
            </a:r>
          </a:p>
          <a:p>
            <a:pPr marL="355600" indent="-355600">
              <a:lnSpc>
                <a:spcPct val="80000"/>
              </a:lnSpc>
              <a:buFontTx/>
              <a:buAutoNum type="arabicPeriod"/>
            </a:pPr>
            <a:r>
              <a:rPr lang="ru-RU" altLang="ru-RU" sz="1600" b="1" kern="1200" dirty="0">
                <a:solidFill>
                  <a:schemeClr val="accent2"/>
                </a:solidFill>
              </a:rPr>
              <a:t>Необходимые и достаточные условия оптимальности для обыкновенных, дискретных, импульсных и гибридных задач управления с различными типами ограничений (фазовые, промежуточные, ограничения на односторонние пределы траекторий в точках разрыва</a:t>
            </a:r>
            <a:r>
              <a:rPr lang="en-US" altLang="ru-RU" sz="1600" b="1" kern="1200" dirty="0">
                <a:solidFill>
                  <a:schemeClr val="accent2"/>
                </a:solidFill>
              </a:rPr>
              <a:t>)</a:t>
            </a:r>
            <a:r>
              <a:rPr lang="ru-RU" altLang="ru-RU" sz="1600" b="1" kern="1200" dirty="0">
                <a:solidFill>
                  <a:schemeClr val="accent2"/>
                </a:solidFill>
              </a:rPr>
              <a:t>, в том числе, использующие множества супер- и </a:t>
            </a:r>
            <a:r>
              <a:rPr lang="ru-RU" altLang="ru-RU" sz="1600" b="1" kern="1200" dirty="0" err="1">
                <a:solidFill>
                  <a:schemeClr val="accent2"/>
                </a:solidFill>
              </a:rPr>
              <a:t>субрешений</a:t>
            </a:r>
            <a:r>
              <a:rPr lang="ru-RU" altLang="ru-RU" sz="1600" b="1" kern="1200" dirty="0">
                <a:solidFill>
                  <a:schemeClr val="accent2"/>
                </a:solidFill>
              </a:rPr>
              <a:t> уравнения Гамильтона-Якоби.</a:t>
            </a:r>
            <a:endParaRPr lang="en-US" altLang="ru-RU" sz="1600" b="1" kern="1200" dirty="0">
              <a:solidFill>
                <a:schemeClr val="accent2"/>
              </a:solidFill>
            </a:endParaRPr>
          </a:p>
          <a:p>
            <a:pPr marL="355600" indent="-355600">
              <a:lnSpc>
                <a:spcPct val="80000"/>
              </a:lnSpc>
              <a:buFontTx/>
              <a:buAutoNum type="arabicPeriod"/>
            </a:pPr>
            <a:r>
              <a:rPr lang="ru-RU" altLang="ru-RU" sz="1600" b="1" kern="1200" dirty="0">
                <a:solidFill>
                  <a:schemeClr val="accent2"/>
                </a:solidFill>
              </a:rPr>
              <a:t>Необходимые условия оптимальности в управляемых системах с неопределенными начальными условиями </a:t>
            </a:r>
            <a:r>
              <a:rPr lang="en-US" altLang="ru-RU" sz="1600" b="1" kern="1200" dirty="0">
                <a:solidFill>
                  <a:schemeClr val="accent2"/>
                </a:solidFill>
              </a:rPr>
              <a:t>(</a:t>
            </a:r>
            <a:r>
              <a:rPr lang="ru-RU" altLang="ru-RU" sz="1600" b="1" kern="1200" dirty="0">
                <a:solidFill>
                  <a:schemeClr val="accent2"/>
                </a:solidFill>
              </a:rPr>
              <a:t>управление уравнением неразрывности)</a:t>
            </a:r>
            <a:r>
              <a:rPr lang="en-US" altLang="ru-RU" sz="1600" b="1" kern="1200" dirty="0">
                <a:solidFill>
                  <a:schemeClr val="accent2"/>
                </a:solidFill>
              </a:rPr>
              <a:t>.</a:t>
            </a:r>
            <a:endParaRPr lang="ru-RU" altLang="ru-RU" sz="1600" b="1" kern="1200" dirty="0">
              <a:solidFill>
                <a:schemeClr val="accent2"/>
              </a:solidFill>
            </a:endParaRPr>
          </a:p>
          <a:p>
            <a:pPr marL="355600" indent="-355600">
              <a:lnSpc>
                <a:spcPct val="80000"/>
              </a:lnSpc>
              <a:buFontTx/>
              <a:buAutoNum type="arabicPeriod"/>
            </a:pPr>
            <a:r>
              <a:rPr lang="ru-RU" altLang="ru-RU" sz="1600" b="1" kern="1200" dirty="0">
                <a:solidFill>
                  <a:schemeClr val="accent2"/>
                </a:solidFill>
              </a:rPr>
              <a:t>Монотонность функций типа Ляпунова и инвариантность для задач управления импульсными системами: определения, критерии, приложения</a:t>
            </a:r>
            <a:r>
              <a:rPr lang="en-US" altLang="ru-RU" sz="1600" b="1" kern="1200" dirty="0">
                <a:solidFill>
                  <a:schemeClr val="accent2"/>
                </a:solidFill>
              </a:rPr>
              <a:t>.</a:t>
            </a:r>
            <a:endParaRPr lang="ru-RU" altLang="ru-RU" sz="1600" b="1" kern="1200" dirty="0">
              <a:solidFill>
                <a:schemeClr val="accent2"/>
              </a:solidFill>
            </a:endParaRPr>
          </a:p>
          <a:p>
            <a:pPr marL="355600" indent="-355600">
              <a:lnSpc>
                <a:spcPct val="80000"/>
              </a:lnSpc>
              <a:buFontTx/>
              <a:buAutoNum type="arabicPeriod"/>
            </a:pPr>
            <a:r>
              <a:rPr lang="ru-RU" altLang="ru-RU" sz="1600" b="1" kern="1200" dirty="0">
                <a:solidFill>
                  <a:schemeClr val="accent2"/>
                </a:solidFill>
              </a:rPr>
              <a:t>Асимптотика множеств достижимости обыкновенных и импульсных управляемых систем</a:t>
            </a:r>
            <a:r>
              <a:rPr lang="en-US" altLang="ru-RU" sz="1600" b="1" kern="1200" dirty="0">
                <a:solidFill>
                  <a:schemeClr val="accent2"/>
                </a:solidFill>
              </a:rPr>
              <a:t>.</a:t>
            </a:r>
          </a:p>
          <a:p>
            <a:pPr marL="355600" indent="-355600">
              <a:lnSpc>
                <a:spcPct val="80000"/>
              </a:lnSpc>
              <a:buFontTx/>
              <a:buAutoNum type="arabicPeriod"/>
            </a:pPr>
            <a:r>
              <a:rPr lang="ru-RU" altLang="ru-RU" sz="1600" b="1" kern="1200" dirty="0">
                <a:solidFill>
                  <a:schemeClr val="accent2"/>
                </a:solidFill>
              </a:rPr>
              <a:t>Численные методы для обыкновенных и импульсных задач оптимального управления на основе </a:t>
            </a:r>
            <a:r>
              <a:rPr lang="ru-RU" altLang="ru-RU" sz="1600" b="1" kern="1200" dirty="0" err="1">
                <a:solidFill>
                  <a:schemeClr val="accent2"/>
                </a:solidFill>
              </a:rPr>
              <a:t>понтрягинских</a:t>
            </a:r>
            <a:r>
              <a:rPr lang="ru-RU" altLang="ru-RU" sz="1600" b="1" kern="1200" dirty="0">
                <a:solidFill>
                  <a:schemeClr val="accent2"/>
                </a:solidFill>
              </a:rPr>
              <a:t> и позиционных вариациях управления</a:t>
            </a:r>
            <a:r>
              <a:rPr lang="en-US" altLang="ru-RU" sz="1700" dirty="0"/>
              <a:t>.</a:t>
            </a:r>
          </a:p>
          <a:p>
            <a:pPr marL="355600" indent="-355600">
              <a:lnSpc>
                <a:spcPct val="80000"/>
              </a:lnSpc>
              <a:buFontTx/>
              <a:buNone/>
            </a:pPr>
            <a:endParaRPr lang="ru-RU" altLang="ru-RU" sz="1700" dirty="0"/>
          </a:p>
        </p:txBody>
      </p:sp>
      <p:sp>
        <p:nvSpPr>
          <p:cNvPr id="8196" name="Rectangle 4"/>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
        <p:nvSpPr>
          <p:cNvPr id="8197" name="Rectangle 5"/>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Tree>
    <p:extLst>
      <p:ext uri="{BB962C8B-B14F-4D97-AF65-F5344CB8AC3E}">
        <p14:creationId xmlns:p14="http://schemas.microsoft.com/office/powerpoint/2010/main" val="23211718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836712"/>
            <a:ext cx="8229600" cy="639763"/>
          </a:xfrm>
        </p:spPr>
        <p:txBody>
          <a:bodyPr/>
          <a:lstStyle/>
          <a:p>
            <a:r>
              <a:rPr lang="ru-RU" altLang="ru-RU" sz="2400" b="1" kern="1200" dirty="0">
                <a:solidFill>
                  <a:srgbClr val="CC0000"/>
                </a:solidFill>
                <a:latin typeface="Arial" charset="0"/>
                <a:ea typeface="+mn-ea"/>
                <a:cs typeface="+mn-cs"/>
              </a:rPr>
              <a:t>Приложения</a:t>
            </a:r>
          </a:p>
        </p:txBody>
      </p:sp>
      <p:sp>
        <p:nvSpPr>
          <p:cNvPr id="10243" name="Rectangle 3"/>
          <p:cNvSpPr>
            <a:spLocks noGrp="1" noChangeArrowheads="1"/>
          </p:cNvSpPr>
          <p:nvPr>
            <p:ph type="body" idx="1"/>
          </p:nvPr>
        </p:nvSpPr>
        <p:spPr>
          <a:xfrm>
            <a:off x="304800" y="1268760"/>
            <a:ext cx="8610600" cy="4680520"/>
          </a:xfrm>
        </p:spPr>
        <p:txBody>
          <a:bodyPr/>
          <a:lstStyle/>
          <a:p>
            <a:pPr marL="609600" indent="-609600">
              <a:buFontTx/>
              <a:buAutoNum type="arabicPeriod"/>
            </a:pPr>
            <a:r>
              <a:rPr lang="ru-RU" altLang="ru-RU" sz="1800" b="1" kern="1200" dirty="0">
                <a:solidFill>
                  <a:schemeClr val="accent2"/>
                </a:solidFill>
              </a:rPr>
              <a:t>Робототехника</a:t>
            </a:r>
          </a:p>
          <a:p>
            <a:pPr marL="609600" indent="-609600">
              <a:buFontTx/>
              <a:buNone/>
            </a:pPr>
            <a:r>
              <a:rPr lang="en-US" altLang="ru-RU" sz="1800" b="1" kern="1200" dirty="0">
                <a:solidFill>
                  <a:schemeClr val="accent2"/>
                </a:solidFill>
              </a:rPr>
              <a:t>	</a:t>
            </a:r>
            <a:r>
              <a:rPr lang="ru-RU" altLang="ru-RU" sz="1800" b="1" kern="1200" dirty="0">
                <a:solidFill>
                  <a:schemeClr val="accent2"/>
                </a:solidFill>
              </a:rPr>
              <a:t>(управление манипуляторами)</a:t>
            </a:r>
          </a:p>
          <a:p>
            <a:pPr marL="609600" indent="-609600">
              <a:buFontTx/>
              <a:buAutoNum type="arabicPeriod"/>
            </a:pPr>
            <a:endParaRPr lang="ru-RU" altLang="ru-RU" sz="1800" b="1" kern="1200" dirty="0">
              <a:solidFill>
                <a:schemeClr val="accent2"/>
              </a:solidFill>
            </a:endParaRPr>
          </a:p>
          <a:p>
            <a:pPr marL="609600" indent="-609600">
              <a:buFontTx/>
              <a:buAutoNum type="arabicPeriod" startAt="2"/>
            </a:pPr>
            <a:r>
              <a:rPr lang="ru-RU" altLang="ru-RU" sz="1800" b="1" kern="1200" dirty="0">
                <a:solidFill>
                  <a:schemeClr val="accent2"/>
                </a:solidFill>
              </a:rPr>
              <a:t>Математическая экономика</a:t>
            </a:r>
            <a:r>
              <a:rPr lang="en-US" altLang="ru-RU" sz="1800" b="1" kern="1200" dirty="0">
                <a:solidFill>
                  <a:schemeClr val="accent2"/>
                </a:solidFill>
              </a:rPr>
              <a:t/>
            </a:r>
            <a:br>
              <a:rPr lang="en-US" altLang="ru-RU" sz="1800" b="1" kern="1200" dirty="0">
                <a:solidFill>
                  <a:schemeClr val="accent2"/>
                </a:solidFill>
              </a:rPr>
            </a:br>
            <a:r>
              <a:rPr lang="en-US" altLang="ru-RU" sz="1800" b="1" kern="1200" dirty="0">
                <a:solidFill>
                  <a:schemeClr val="accent2"/>
                </a:solidFill>
              </a:rPr>
              <a:t>(</a:t>
            </a:r>
            <a:r>
              <a:rPr lang="ru-RU" altLang="ru-RU" sz="1800" b="1" kern="1200" dirty="0">
                <a:solidFill>
                  <a:schemeClr val="accent2"/>
                </a:solidFill>
              </a:rPr>
              <a:t>управление инвестициями</a:t>
            </a:r>
            <a:r>
              <a:rPr lang="en-US" altLang="ru-RU" sz="1800" b="1" kern="1200" dirty="0">
                <a:solidFill>
                  <a:schemeClr val="accent2"/>
                </a:solidFill>
              </a:rPr>
              <a:t>, </a:t>
            </a:r>
            <a:r>
              <a:rPr lang="ru-RU" altLang="ru-RU" sz="1800" b="1" kern="1200" dirty="0">
                <a:solidFill>
                  <a:schemeClr val="accent2"/>
                </a:solidFill>
              </a:rPr>
              <a:t>макроэкономические модели</a:t>
            </a:r>
            <a:r>
              <a:rPr lang="en-US" altLang="ru-RU" sz="1800" b="1" kern="1200" dirty="0">
                <a:solidFill>
                  <a:schemeClr val="accent2"/>
                </a:solidFill>
              </a:rPr>
              <a:t>)</a:t>
            </a:r>
            <a:endParaRPr lang="ru-RU" altLang="ru-RU" sz="1800" b="1" kern="1200" dirty="0">
              <a:solidFill>
                <a:schemeClr val="accent2"/>
              </a:solidFill>
            </a:endParaRPr>
          </a:p>
          <a:p>
            <a:pPr marL="609600" indent="-609600">
              <a:buFontTx/>
              <a:buAutoNum type="arabicPeriod" startAt="2"/>
            </a:pPr>
            <a:endParaRPr lang="ru-RU" altLang="ru-RU" sz="1800" b="1" kern="1200" dirty="0">
              <a:solidFill>
                <a:schemeClr val="accent2"/>
              </a:solidFill>
            </a:endParaRPr>
          </a:p>
          <a:p>
            <a:pPr marL="609600" indent="-609600">
              <a:buFontTx/>
              <a:buAutoNum type="arabicPeriod" startAt="2"/>
            </a:pPr>
            <a:r>
              <a:rPr lang="ru-RU" altLang="ru-RU" sz="1800" b="1" kern="1200" dirty="0">
                <a:solidFill>
                  <a:schemeClr val="accent2"/>
                </a:solidFill>
              </a:rPr>
              <a:t>Математическая биология</a:t>
            </a:r>
            <a:endParaRPr lang="en-US" altLang="ru-RU" sz="1800" b="1" kern="1200" dirty="0">
              <a:solidFill>
                <a:schemeClr val="accent2"/>
              </a:solidFill>
            </a:endParaRPr>
          </a:p>
          <a:p>
            <a:pPr marL="609600" indent="-609600">
              <a:buFontTx/>
              <a:buNone/>
            </a:pPr>
            <a:r>
              <a:rPr lang="en-US" altLang="ru-RU" sz="1800" b="1" kern="1200" dirty="0">
                <a:solidFill>
                  <a:schemeClr val="accent2"/>
                </a:solidFill>
              </a:rPr>
              <a:t>	(</a:t>
            </a:r>
            <a:r>
              <a:rPr lang="ru-RU" altLang="ru-RU" sz="1800" b="1" kern="1200" dirty="0">
                <a:solidFill>
                  <a:schemeClr val="accent2"/>
                </a:solidFill>
              </a:rPr>
              <a:t>управление формациями</a:t>
            </a:r>
            <a:r>
              <a:rPr lang="en-US" altLang="ru-RU" sz="1800" b="1" kern="1200" dirty="0">
                <a:solidFill>
                  <a:schemeClr val="accent2"/>
                </a:solidFill>
              </a:rPr>
              <a:t>, </a:t>
            </a:r>
            <a:r>
              <a:rPr lang="ru-RU" altLang="ru-RU" sz="1800" b="1" kern="1200" dirty="0">
                <a:solidFill>
                  <a:schemeClr val="accent2"/>
                </a:solidFill>
              </a:rPr>
              <a:t>управление популяциями</a:t>
            </a:r>
            <a:r>
              <a:rPr lang="en-US" altLang="ru-RU" sz="1800" b="1" kern="1200" dirty="0">
                <a:solidFill>
                  <a:schemeClr val="accent2"/>
                </a:solidFill>
              </a:rPr>
              <a:t>)</a:t>
            </a:r>
          </a:p>
          <a:p>
            <a:pPr marL="609600" indent="-609600">
              <a:buFontTx/>
              <a:buAutoNum type="arabicPeriod" startAt="2"/>
            </a:pPr>
            <a:endParaRPr lang="en-US" altLang="ru-RU" sz="1800" b="1" kern="1200" dirty="0">
              <a:solidFill>
                <a:schemeClr val="accent2"/>
              </a:solidFill>
            </a:endParaRPr>
          </a:p>
          <a:p>
            <a:pPr marL="609600" indent="-609600">
              <a:buFontTx/>
              <a:buAutoNum type="arabicPeriod" startAt="4"/>
            </a:pPr>
            <a:r>
              <a:rPr lang="ru-RU" altLang="ru-RU" sz="1800" b="1" kern="1200" dirty="0">
                <a:solidFill>
                  <a:schemeClr val="accent2"/>
                </a:solidFill>
              </a:rPr>
              <a:t>Бионика</a:t>
            </a:r>
          </a:p>
          <a:p>
            <a:pPr marL="609600" indent="-609600">
              <a:buFontTx/>
              <a:buNone/>
            </a:pPr>
            <a:r>
              <a:rPr lang="en-US" altLang="ru-RU" sz="1800" b="1" kern="1200" dirty="0">
                <a:solidFill>
                  <a:schemeClr val="accent2"/>
                </a:solidFill>
              </a:rPr>
              <a:t>	</a:t>
            </a:r>
            <a:r>
              <a:rPr lang="ru-RU" altLang="ru-RU" sz="1800" b="1" kern="1200" dirty="0">
                <a:solidFill>
                  <a:schemeClr val="accent2"/>
                </a:solidFill>
              </a:rPr>
              <a:t>(управление механическими системами с помощью блокирования степеней свободы)</a:t>
            </a:r>
          </a:p>
          <a:p>
            <a:pPr marL="609600" indent="-609600">
              <a:buFontTx/>
              <a:buNone/>
            </a:pPr>
            <a:endParaRPr lang="ru-RU" altLang="ru-RU" sz="2200" dirty="0"/>
          </a:p>
        </p:txBody>
      </p:sp>
      <p:sp>
        <p:nvSpPr>
          <p:cNvPr id="10244" name="Rectangle 4"/>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
        <p:nvSpPr>
          <p:cNvPr id="10245" name="Rectangle 5"/>
          <p:cNvSpPr>
            <a:spLocks noChangeArrowheads="1"/>
          </p:cNvSpPr>
          <p:nvPr/>
        </p:nvSpPr>
        <p:spPr bwMode="auto">
          <a:xfrm>
            <a:off x="0" y="0"/>
            <a:ext cx="258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ru-RU" sz="1300">
                <a:solidFill>
                  <a:srgbClr val="000000"/>
                </a:solidFill>
                <a:cs typeface="Times New Roman" pitchFamily="18" charset="0"/>
              </a:rPr>
              <a:t> </a:t>
            </a:r>
            <a:r>
              <a:rPr lang="ru-RU" altLang="ru-RU" sz="800"/>
              <a:t> </a:t>
            </a:r>
            <a:endParaRPr lang="ru-RU" altLang="ru-RU"/>
          </a:p>
        </p:txBody>
      </p:sp>
    </p:spTree>
    <p:extLst>
      <p:ext uri="{BB962C8B-B14F-4D97-AF65-F5344CB8AC3E}">
        <p14:creationId xmlns:p14="http://schemas.microsoft.com/office/powerpoint/2010/main" val="4088580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51520" y="752428"/>
            <a:ext cx="8640960" cy="2677656"/>
          </a:xfrm>
          <a:prstGeom prst="rect">
            <a:avLst/>
          </a:prstGeom>
          <a:noFill/>
        </p:spPr>
        <p:txBody>
          <a:bodyPr wrap="square" rtlCol="0">
            <a:spAutoFit/>
          </a:bodyPr>
          <a:lstStyle/>
          <a:p>
            <a:pPr lvl="0" algn="ctr"/>
            <a:r>
              <a:rPr lang="ru-RU" sz="2400" b="1" dirty="0">
                <a:solidFill>
                  <a:srgbClr val="CC0000"/>
                </a:solidFill>
              </a:rPr>
              <a:t>Оптимальное управление пучками траекторий</a:t>
            </a:r>
          </a:p>
          <a:p>
            <a:pPr algn="just"/>
            <a:r>
              <a:rPr lang="ru-RU" b="1" dirty="0">
                <a:solidFill>
                  <a:schemeClr val="accent2"/>
                </a:solidFill>
                <a:latin typeface="+mn-lt"/>
              </a:rPr>
              <a:t>Для оптимального управления пучками траекторий и двойственной к ней задаче оптимального переноса массы управляемой динамической системой найдены условия существования оптимальных решений как в классе обычных (измеримых ограниченных) управлений, так и в классе обобщённых управлений (мер Янга). Исследованные задачи возникают при изучении движения заряженных частиц в ускорителе, в ряде биологических и  экологических моделей.</a:t>
            </a:r>
            <a:r>
              <a:rPr lang="ru-RU" sz="1600" dirty="0">
                <a:solidFill>
                  <a:srgbClr val="000099"/>
                </a:solidFill>
              </a:rPr>
              <a:t> </a:t>
            </a:r>
            <a:r>
              <a:rPr lang="ru-RU" sz="1400" dirty="0" smtClean="0">
                <a:solidFill>
                  <a:schemeClr val="accent2">
                    <a:lumMod val="60000"/>
                    <a:lumOff val="40000"/>
                  </a:schemeClr>
                </a:solidFill>
              </a:rPr>
              <a:t>(</a:t>
            </a:r>
            <a:r>
              <a:rPr lang="ru-RU" sz="1400" i="1" dirty="0" smtClean="0">
                <a:solidFill>
                  <a:schemeClr val="accent2">
                    <a:lumMod val="60000"/>
                    <a:lumOff val="40000"/>
                  </a:schemeClr>
                </a:solidFill>
              </a:rPr>
              <a:t>к.ф.-м.н. Н.И. Погодаев</a:t>
            </a:r>
            <a:r>
              <a:rPr lang="ru-RU" sz="1400" dirty="0" smtClean="0">
                <a:solidFill>
                  <a:schemeClr val="accent2">
                    <a:lumMod val="60000"/>
                    <a:lumOff val="40000"/>
                  </a:schemeClr>
                </a:solidFill>
              </a:rPr>
              <a:t>)</a:t>
            </a:r>
            <a:endParaRPr lang="ru-RU" sz="1400" dirty="0">
              <a:solidFill>
                <a:schemeClr val="accent2">
                  <a:lumMod val="60000"/>
                  <a:lumOff val="40000"/>
                </a:schemeClr>
              </a:solidFill>
            </a:endParaRPr>
          </a:p>
          <a:p>
            <a:endParaRPr lang="ru-RU" dirty="0"/>
          </a:p>
        </p:txBody>
      </p:sp>
      <p:grpSp>
        <p:nvGrpSpPr>
          <p:cNvPr id="151561" name="Group 9"/>
          <p:cNvGrpSpPr>
            <a:grpSpLocks/>
          </p:cNvGrpSpPr>
          <p:nvPr/>
        </p:nvGrpSpPr>
        <p:grpSpPr bwMode="auto">
          <a:xfrm>
            <a:off x="1691680" y="3212975"/>
            <a:ext cx="6040238" cy="3340623"/>
            <a:chOff x="1485" y="4869"/>
            <a:chExt cx="9952" cy="5667"/>
          </a:xfrm>
        </p:grpSpPr>
        <p:pic>
          <p:nvPicPr>
            <p:cNvPr id="151562" name="Picture 10"/>
            <p:cNvPicPr>
              <a:picLocks noChangeAspect="1" noChangeArrowheads="1"/>
            </p:cNvPicPr>
            <p:nvPr/>
          </p:nvPicPr>
          <p:blipFill>
            <a:blip r:embed="rId2" cstate="print"/>
            <a:srcRect/>
            <a:stretch>
              <a:fillRect/>
            </a:stretch>
          </p:blipFill>
          <p:spPr bwMode="auto">
            <a:xfrm>
              <a:off x="6218" y="7657"/>
              <a:ext cx="3599" cy="2879"/>
            </a:xfrm>
            <a:prstGeom prst="rect">
              <a:avLst/>
            </a:prstGeom>
            <a:solidFill>
              <a:srgbClr val="FFFFFF"/>
            </a:solidFill>
            <a:ln w="9525">
              <a:noFill/>
              <a:miter lim="800000"/>
              <a:headEnd/>
              <a:tailEnd/>
            </a:ln>
          </p:spPr>
        </p:pic>
        <p:pic>
          <p:nvPicPr>
            <p:cNvPr id="151563" name="Picture 11"/>
            <p:cNvPicPr>
              <a:picLocks noChangeAspect="1" noChangeArrowheads="1"/>
            </p:cNvPicPr>
            <p:nvPr/>
          </p:nvPicPr>
          <p:blipFill>
            <a:blip r:embed="rId3" cstate="print"/>
            <a:srcRect/>
            <a:stretch>
              <a:fillRect/>
            </a:stretch>
          </p:blipFill>
          <p:spPr bwMode="auto">
            <a:xfrm>
              <a:off x="1485" y="4869"/>
              <a:ext cx="3599" cy="2879"/>
            </a:xfrm>
            <a:prstGeom prst="rect">
              <a:avLst/>
            </a:prstGeom>
            <a:solidFill>
              <a:srgbClr val="FFFFFF"/>
            </a:solidFill>
            <a:ln w="9525">
              <a:noFill/>
              <a:miter lim="800000"/>
              <a:headEnd/>
              <a:tailEnd/>
            </a:ln>
          </p:spPr>
        </p:pic>
        <p:pic>
          <p:nvPicPr>
            <p:cNvPr id="151564" name="Picture 12"/>
            <p:cNvPicPr>
              <a:picLocks noChangeAspect="1" noChangeArrowheads="1"/>
            </p:cNvPicPr>
            <p:nvPr/>
          </p:nvPicPr>
          <p:blipFill>
            <a:blip r:embed="rId4" cstate="print"/>
            <a:srcRect/>
            <a:stretch>
              <a:fillRect/>
            </a:stretch>
          </p:blipFill>
          <p:spPr bwMode="auto">
            <a:xfrm>
              <a:off x="4666" y="4869"/>
              <a:ext cx="3599" cy="2879"/>
            </a:xfrm>
            <a:prstGeom prst="rect">
              <a:avLst/>
            </a:prstGeom>
            <a:solidFill>
              <a:srgbClr val="FFFFFF"/>
            </a:solidFill>
            <a:ln w="9525">
              <a:noFill/>
              <a:miter lim="800000"/>
              <a:headEnd/>
              <a:tailEnd/>
            </a:ln>
          </p:spPr>
        </p:pic>
        <p:pic>
          <p:nvPicPr>
            <p:cNvPr id="151565" name="Picture 13"/>
            <p:cNvPicPr>
              <a:picLocks noChangeAspect="1" noChangeArrowheads="1"/>
            </p:cNvPicPr>
            <p:nvPr/>
          </p:nvPicPr>
          <p:blipFill>
            <a:blip r:embed="rId5" cstate="print"/>
            <a:srcRect/>
            <a:stretch>
              <a:fillRect/>
            </a:stretch>
          </p:blipFill>
          <p:spPr bwMode="auto">
            <a:xfrm>
              <a:off x="7838" y="4869"/>
              <a:ext cx="3599" cy="2879"/>
            </a:xfrm>
            <a:prstGeom prst="rect">
              <a:avLst/>
            </a:prstGeom>
            <a:solidFill>
              <a:srgbClr val="FFFFFF"/>
            </a:solidFill>
            <a:ln w="9525">
              <a:noFill/>
              <a:miter lim="800000"/>
              <a:headEnd/>
              <a:tailEnd/>
            </a:ln>
          </p:spPr>
        </p:pic>
        <p:pic>
          <p:nvPicPr>
            <p:cNvPr id="151566" name="Picture 14"/>
            <p:cNvPicPr>
              <a:picLocks noChangeAspect="1" noChangeArrowheads="1"/>
            </p:cNvPicPr>
            <p:nvPr/>
          </p:nvPicPr>
          <p:blipFill>
            <a:blip r:embed="rId6" cstate="print"/>
            <a:srcRect/>
            <a:stretch>
              <a:fillRect/>
            </a:stretch>
          </p:blipFill>
          <p:spPr bwMode="auto">
            <a:xfrm>
              <a:off x="3206" y="7657"/>
              <a:ext cx="3599" cy="2879"/>
            </a:xfrm>
            <a:prstGeom prst="rect">
              <a:avLst/>
            </a:prstGeom>
            <a:solidFill>
              <a:srgbClr val="FFFFFF"/>
            </a:solidFill>
            <a:ln w="9525">
              <a:noFill/>
              <a:miter lim="800000"/>
              <a:headEnd/>
              <a:tailEnd/>
            </a:ln>
          </p:spPr>
        </p:pic>
      </p:grpSp>
      <p:sp>
        <p:nvSpPr>
          <p:cNvPr id="19" name="TextBox 18"/>
          <p:cNvSpPr txBox="1"/>
          <p:nvPr/>
        </p:nvSpPr>
        <p:spPr>
          <a:xfrm>
            <a:off x="1691680" y="6455070"/>
            <a:ext cx="5760640" cy="307777"/>
          </a:xfrm>
          <a:prstGeom prst="rect">
            <a:avLst/>
          </a:prstGeom>
          <a:noFill/>
        </p:spPr>
        <p:txBody>
          <a:bodyPr wrap="square" rtlCol="0">
            <a:spAutoFit/>
          </a:bodyPr>
          <a:lstStyle/>
          <a:p>
            <a:r>
              <a:rPr lang="ru-RU" sz="1400" dirty="0">
                <a:solidFill>
                  <a:srgbClr val="000099"/>
                </a:solidFill>
              </a:rPr>
              <a:t>Перенос массы нелинейной управляемой динамической системой</a:t>
            </a:r>
          </a:p>
        </p:txBody>
      </p:sp>
    </p:spTree>
    <p:extLst>
      <p:ext uri="{BB962C8B-B14F-4D97-AF65-F5344CB8AC3E}">
        <p14:creationId xmlns:p14="http://schemas.microsoft.com/office/powerpoint/2010/main" val="23383524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endParaRPr kumimoji="0" lang="ru-RU" altLang="ru-RU" sz="1800"/>
          </a:p>
        </p:txBody>
      </p:sp>
      <p:sp>
        <p:nvSpPr>
          <p:cNvPr id="40966" name="Содержимое 3"/>
          <p:cNvSpPr>
            <a:spLocks/>
          </p:cNvSpPr>
          <p:nvPr/>
        </p:nvSpPr>
        <p:spPr bwMode="auto">
          <a:xfrm>
            <a:off x="179511" y="764705"/>
            <a:ext cx="8784977" cy="792088"/>
          </a:xfrm>
          <a:prstGeom prst="rect">
            <a:avLst/>
          </a:prstGeom>
          <a:noFill/>
          <a:ln w="9525">
            <a:noFill/>
            <a:miter lim="800000"/>
            <a:headEnd/>
            <a:tailEnd/>
          </a:ln>
        </p:spPr>
        <p:txBody>
          <a:bodyPr/>
          <a:lstStyle>
            <a:lvl1pPr marL="365125" indent="-255588">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pPr algn="ctr" eaLnBrk="0" hangingPunct="0">
              <a:spcBef>
                <a:spcPts val="400"/>
              </a:spcBef>
              <a:buClr>
                <a:schemeClr val="accent1"/>
              </a:buClr>
              <a:buSzPct val="68000"/>
              <a:buFont typeface="Wingdings 3" pitchFamily="18" charset="2"/>
              <a:buNone/>
            </a:pPr>
            <a:r>
              <a:rPr lang="ru-RU" altLang="ru-RU" b="1" dirty="0">
                <a:solidFill>
                  <a:srgbClr val="CC0000"/>
                </a:solidFill>
                <a:latin typeface="Arial" charset="0"/>
                <a:cs typeface="+mn-cs"/>
              </a:rPr>
              <a:t>Задача оптимального управления с </a:t>
            </a:r>
            <a:r>
              <a:rPr lang="ru-RU" altLang="ru-RU" b="1" dirty="0" err="1">
                <a:solidFill>
                  <a:srgbClr val="CC0000"/>
                </a:solidFill>
                <a:latin typeface="Arial" charset="0"/>
                <a:cs typeface="+mn-cs"/>
              </a:rPr>
              <a:t>параллелепипедными</a:t>
            </a:r>
            <a:r>
              <a:rPr lang="ru-RU" altLang="ru-RU" b="1" dirty="0">
                <a:solidFill>
                  <a:srgbClr val="CC0000"/>
                </a:solidFill>
                <a:latin typeface="Arial" charset="0"/>
                <a:cs typeface="+mn-cs"/>
              </a:rPr>
              <a:t> ограничениями</a:t>
            </a:r>
          </a:p>
        </p:txBody>
      </p:sp>
      <p:sp>
        <p:nvSpPr>
          <p:cNvPr id="21507" name="Rectangle 2"/>
          <p:cNvSpPr>
            <a:spLocks noChangeArrowheads="1"/>
          </p:cNvSpPr>
          <p:nvPr/>
        </p:nvSpPr>
        <p:spPr bwMode="auto">
          <a:xfrm>
            <a:off x="215516" y="1484784"/>
            <a:ext cx="8712968"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tabLst>
                <a:tab pos="180975" algn="l"/>
              </a:tabLst>
              <a:defRPr kumimoji="1" sz="2400">
                <a:solidFill>
                  <a:schemeClr val="tx1"/>
                </a:solidFill>
                <a:latin typeface="Arial" pitchFamily="34" charset="0"/>
                <a:cs typeface="Arial" pitchFamily="34" charset="0"/>
              </a:defRPr>
            </a:lvl1pPr>
            <a:lvl2pPr marL="742950" indent="-285750">
              <a:tabLst>
                <a:tab pos="180975" algn="l"/>
              </a:tabLst>
              <a:defRPr kumimoji="1" sz="2400">
                <a:solidFill>
                  <a:schemeClr val="tx1"/>
                </a:solidFill>
                <a:latin typeface="Arial" pitchFamily="34" charset="0"/>
                <a:cs typeface="Arial" pitchFamily="34" charset="0"/>
              </a:defRPr>
            </a:lvl2pPr>
            <a:lvl3pPr marL="1143000" indent="-228600">
              <a:tabLst>
                <a:tab pos="180975" algn="l"/>
              </a:tabLst>
              <a:defRPr kumimoji="1" sz="2400">
                <a:solidFill>
                  <a:schemeClr val="tx1"/>
                </a:solidFill>
                <a:latin typeface="Arial" pitchFamily="34" charset="0"/>
                <a:cs typeface="Arial" pitchFamily="34" charset="0"/>
              </a:defRPr>
            </a:lvl3pPr>
            <a:lvl4pPr marL="1600200" indent="-228600">
              <a:tabLst>
                <a:tab pos="180975" algn="l"/>
              </a:tabLst>
              <a:defRPr kumimoji="1" sz="2400">
                <a:solidFill>
                  <a:schemeClr val="tx1"/>
                </a:solidFill>
                <a:latin typeface="Arial" pitchFamily="34" charset="0"/>
                <a:cs typeface="Arial" pitchFamily="34" charset="0"/>
              </a:defRPr>
            </a:lvl4pPr>
            <a:lvl5pPr marL="2057400" indent="-228600">
              <a:tabLst>
                <a:tab pos="180975" algn="l"/>
              </a:tabLst>
              <a:defRPr kumimoji="1" sz="2400">
                <a:solidFill>
                  <a:schemeClr val="tx1"/>
                </a:solidFill>
                <a:latin typeface="Arial" pitchFamily="34" charset="0"/>
                <a:cs typeface="Arial" pitchFamily="34" charset="0"/>
              </a:defRPr>
            </a:lvl5pPr>
            <a:lvl6pPr marL="25146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6pPr>
            <a:lvl7pPr marL="29718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7pPr>
            <a:lvl8pPr marL="34290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8pPr>
            <a:lvl9pPr marL="3886200" indent="-228600" fontAlgn="base">
              <a:spcBef>
                <a:spcPct val="0"/>
              </a:spcBef>
              <a:spcAft>
                <a:spcPct val="0"/>
              </a:spcAft>
              <a:tabLst>
                <a:tab pos="180975" algn="l"/>
              </a:tabLst>
              <a:defRPr kumimoji="1" sz="2400">
                <a:solidFill>
                  <a:schemeClr val="tx1"/>
                </a:solidFill>
                <a:latin typeface="Arial" pitchFamily="34" charset="0"/>
                <a:cs typeface="Arial" pitchFamily="34" charset="0"/>
              </a:defRPr>
            </a:lvl9pPr>
          </a:lstStyle>
          <a:p>
            <a:pPr marL="285750" indent="-285750" eaLnBrk="0" hangingPunct="0">
              <a:spcBef>
                <a:spcPts val="300"/>
              </a:spcBef>
              <a:buClr>
                <a:srgbClr val="A04DA3"/>
              </a:buClr>
              <a:buFont typeface="Arial" panose="020B0604020202020204" pitchFamily="34" charset="0"/>
              <a:buChar char="•"/>
            </a:pPr>
            <a:r>
              <a:rPr lang="ru-RU" altLang="ru-RU" sz="1800" b="1" dirty="0" smtClean="0">
                <a:solidFill>
                  <a:schemeClr val="accent2"/>
                </a:solidFill>
                <a:latin typeface="+mn-lt"/>
                <a:cs typeface="+mn-cs"/>
              </a:rPr>
              <a:t>Управляемый </a:t>
            </a:r>
            <a:r>
              <a:rPr lang="ru-RU" altLang="ru-RU" sz="1800" b="1" dirty="0">
                <a:solidFill>
                  <a:schemeClr val="accent2"/>
                </a:solidFill>
                <a:latin typeface="+mn-lt"/>
                <a:cs typeface="+mn-cs"/>
              </a:rPr>
              <a:t>процесс описывается системой обыкновенных дифференциальных уравнений</a:t>
            </a:r>
            <a:r>
              <a:rPr lang="en-US" altLang="ru-RU" sz="1800" b="1" dirty="0">
                <a:solidFill>
                  <a:schemeClr val="accent2"/>
                </a:solidFill>
                <a:latin typeface="+mn-lt"/>
                <a:cs typeface="+mn-cs"/>
              </a:rPr>
              <a:t> </a:t>
            </a:r>
          </a:p>
          <a:p>
            <a:pPr marL="285750" indent="-285750" eaLnBrk="0" hangingPunct="0">
              <a:spcBef>
                <a:spcPts val="300"/>
              </a:spcBef>
              <a:buClr>
                <a:srgbClr val="A04DA3"/>
              </a:buClr>
              <a:buFont typeface="Arial" panose="020B0604020202020204" pitchFamily="34" charset="0"/>
              <a:buChar char="•"/>
            </a:pPr>
            <a:r>
              <a:rPr lang="ru-RU" altLang="ru-RU" sz="1800" b="1" dirty="0" smtClean="0">
                <a:solidFill>
                  <a:schemeClr val="accent2"/>
                </a:solidFill>
                <a:latin typeface="+mn-lt"/>
                <a:cs typeface="+mn-cs"/>
              </a:rPr>
              <a:t>Задано </a:t>
            </a:r>
            <a:r>
              <a:rPr lang="ru-RU" altLang="ru-RU" sz="1800" b="1" dirty="0">
                <a:solidFill>
                  <a:schemeClr val="accent2"/>
                </a:solidFill>
                <a:latin typeface="+mn-lt"/>
                <a:cs typeface="+mn-cs"/>
              </a:rPr>
              <a:t>начальное состояние и интервал времени</a:t>
            </a:r>
            <a:r>
              <a:rPr lang="en-US" altLang="ru-RU" sz="1800" b="1" dirty="0">
                <a:solidFill>
                  <a:schemeClr val="accent2"/>
                </a:solidFill>
                <a:latin typeface="+mn-lt"/>
                <a:cs typeface="+mn-cs"/>
              </a:rPr>
              <a:t> </a:t>
            </a:r>
          </a:p>
          <a:p>
            <a:pPr marL="285750" indent="-285750" eaLnBrk="0" hangingPunct="0">
              <a:spcBef>
                <a:spcPts val="300"/>
              </a:spcBef>
              <a:buClr>
                <a:srgbClr val="A04DA3"/>
              </a:buClr>
              <a:buFont typeface="Arial" panose="020B0604020202020204" pitchFamily="34" charset="0"/>
              <a:buChar char="•"/>
            </a:pPr>
            <a:r>
              <a:rPr lang="ru-RU" altLang="ru-RU" sz="1800" b="1" dirty="0" smtClean="0">
                <a:solidFill>
                  <a:schemeClr val="accent2"/>
                </a:solidFill>
                <a:latin typeface="+mn-lt"/>
                <a:cs typeface="+mn-cs"/>
              </a:rPr>
              <a:t>Управление </a:t>
            </a:r>
            <a:r>
              <a:rPr lang="ru-RU" altLang="ru-RU" sz="1800" b="1" dirty="0">
                <a:solidFill>
                  <a:schemeClr val="accent2"/>
                </a:solidFill>
                <a:latin typeface="+mn-lt"/>
                <a:cs typeface="+mn-cs"/>
              </a:rPr>
              <a:t>удовлетворяет </a:t>
            </a:r>
            <a:r>
              <a:rPr lang="ru-RU" altLang="ru-RU" sz="1800" b="1" dirty="0" err="1">
                <a:solidFill>
                  <a:schemeClr val="accent2"/>
                </a:solidFill>
                <a:latin typeface="+mn-lt"/>
                <a:cs typeface="+mn-cs"/>
              </a:rPr>
              <a:t>параллелепипедным</a:t>
            </a:r>
            <a:r>
              <a:rPr lang="ru-RU" altLang="ru-RU" sz="1800" b="1" dirty="0">
                <a:solidFill>
                  <a:schemeClr val="accent2"/>
                </a:solidFill>
                <a:latin typeface="+mn-lt"/>
                <a:cs typeface="+mn-cs"/>
              </a:rPr>
              <a:t> ограничениям</a:t>
            </a:r>
            <a:r>
              <a:rPr lang="en-US" altLang="ru-RU" sz="1800" b="1" dirty="0">
                <a:solidFill>
                  <a:schemeClr val="accent2"/>
                </a:solidFill>
                <a:latin typeface="+mn-lt"/>
                <a:cs typeface="+mn-cs"/>
              </a:rPr>
              <a:t> </a:t>
            </a:r>
          </a:p>
          <a:p>
            <a:pPr marL="285750" indent="-285750" eaLnBrk="0" hangingPunct="0">
              <a:spcBef>
                <a:spcPts val="300"/>
              </a:spcBef>
              <a:buClr>
                <a:srgbClr val="A04DA3"/>
              </a:buClr>
              <a:buFont typeface="Arial" panose="020B0604020202020204" pitchFamily="34" charset="0"/>
              <a:buChar char="•"/>
            </a:pPr>
            <a:r>
              <a:rPr lang="ru-RU" altLang="ru-RU" sz="1800" b="1" dirty="0" smtClean="0">
                <a:solidFill>
                  <a:schemeClr val="accent2"/>
                </a:solidFill>
                <a:latin typeface="+mn-lt"/>
                <a:cs typeface="+mn-cs"/>
              </a:rPr>
              <a:t>Для </a:t>
            </a:r>
            <a:r>
              <a:rPr lang="ru-RU" altLang="ru-RU" sz="1800" b="1" dirty="0">
                <a:solidFill>
                  <a:schemeClr val="accent2"/>
                </a:solidFill>
                <a:latin typeface="+mn-lt"/>
                <a:cs typeface="+mn-cs"/>
              </a:rPr>
              <a:t>решения задачи необходимо минимизировать терминальный функционал</a:t>
            </a:r>
            <a:r>
              <a:rPr lang="en-US" altLang="ru-RU" sz="1800" b="1" dirty="0">
                <a:solidFill>
                  <a:schemeClr val="accent2"/>
                </a:solidFill>
                <a:latin typeface="+mn-lt"/>
                <a:cs typeface="+mn-cs"/>
              </a:rPr>
              <a:t> </a:t>
            </a:r>
            <a:endParaRPr lang="ru-RU" altLang="ru-RU" sz="1800" b="1" dirty="0">
              <a:solidFill>
                <a:schemeClr val="accent2"/>
              </a:solidFill>
              <a:latin typeface="+mn-lt"/>
              <a:cs typeface="+mn-cs"/>
            </a:endParaRPr>
          </a:p>
        </p:txBody>
      </p:sp>
      <p:sp>
        <p:nvSpPr>
          <p:cNvPr id="5" name="Rectangle 3"/>
          <p:cNvSpPr txBox="1">
            <a:spLocks/>
          </p:cNvSpPr>
          <p:nvPr/>
        </p:nvSpPr>
        <p:spPr bwMode="auto">
          <a:xfrm>
            <a:off x="215516" y="3212976"/>
            <a:ext cx="8824912" cy="364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itchFamily="34" charset="0"/>
                <a:cs typeface="Arial" pitchFamily="34" charset="0"/>
              </a:defRPr>
            </a:lvl1pPr>
            <a:lvl2pPr marL="742950" indent="-285750">
              <a:defRPr kumimoji="1" sz="2400">
                <a:solidFill>
                  <a:schemeClr val="tx1"/>
                </a:solidFill>
                <a:latin typeface="Arial" pitchFamily="34" charset="0"/>
                <a:cs typeface="Arial" pitchFamily="34" charset="0"/>
              </a:defRPr>
            </a:lvl2pPr>
            <a:lvl3pPr marL="1143000" indent="-228600">
              <a:defRPr kumimoji="1" sz="2400">
                <a:solidFill>
                  <a:schemeClr val="tx1"/>
                </a:solidFill>
                <a:latin typeface="Arial" pitchFamily="34" charset="0"/>
                <a:cs typeface="Arial" pitchFamily="34" charset="0"/>
              </a:defRPr>
            </a:lvl3pPr>
            <a:lvl4pPr marL="1600200" indent="-228600">
              <a:defRPr kumimoji="1" sz="2400">
                <a:solidFill>
                  <a:schemeClr val="tx1"/>
                </a:solidFill>
                <a:latin typeface="Arial" pitchFamily="34" charset="0"/>
                <a:cs typeface="Arial" pitchFamily="34" charset="0"/>
              </a:defRPr>
            </a:lvl4pPr>
            <a:lvl5pPr marL="2057400" indent="-228600">
              <a:defRPr kumimoji="1" sz="2400">
                <a:solidFill>
                  <a:schemeClr val="tx1"/>
                </a:solidFill>
                <a:latin typeface="Arial" pitchFamily="34" charset="0"/>
                <a:cs typeface="Arial" pitchFamily="34" charset="0"/>
              </a:defRPr>
            </a:lvl5pPr>
            <a:lvl6pPr marL="2514600" indent="-228600" fontAlgn="base">
              <a:spcBef>
                <a:spcPct val="0"/>
              </a:spcBef>
              <a:spcAft>
                <a:spcPct val="0"/>
              </a:spcAft>
              <a:defRPr kumimoji="1" sz="2400">
                <a:solidFill>
                  <a:schemeClr val="tx1"/>
                </a:solidFill>
                <a:latin typeface="Arial" pitchFamily="34" charset="0"/>
                <a:cs typeface="Arial" pitchFamily="34" charset="0"/>
              </a:defRPr>
            </a:lvl6pPr>
            <a:lvl7pPr marL="2971800" indent="-228600" fontAlgn="base">
              <a:spcBef>
                <a:spcPct val="0"/>
              </a:spcBef>
              <a:spcAft>
                <a:spcPct val="0"/>
              </a:spcAft>
              <a:defRPr kumimoji="1" sz="2400">
                <a:solidFill>
                  <a:schemeClr val="tx1"/>
                </a:solidFill>
                <a:latin typeface="Arial" pitchFamily="34" charset="0"/>
                <a:cs typeface="Arial" pitchFamily="34" charset="0"/>
              </a:defRPr>
            </a:lvl7pPr>
            <a:lvl8pPr marL="3429000" indent="-228600" fontAlgn="base">
              <a:spcBef>
                <a:spcPct val="0"/>
              </a:spcBef>
              <a:spcAft>
                <a:spcPct val="0"/>
              </a:spcAft>
              <a:defRPr kumimoji="1" sz="2400">
                <a:solidFill>
                  <a:schemeClr val="tx1"/>
                </a:solidFill>
                <a:latin typeface="Arial" pitchFamily="34" charset="0"/>
                <a:cs typeface="Arial" pitchFamily="34" charset="0"/>
              </a:defRPr>
            </a:lvl8pPr>
            <a:lvl9pPr marL="3886200" indent="-228600" fontAlgn="base">
              <a:spcBef>
                <a:spcPct val="0"/>
              </a:spcBef>
              <a:spcAft>
                <a:spcPct val="0"/>
              </a:spcAft>
              <a:defRPr kumimoji="1" sz="2400">
                <a:solidFill>
                  <a:schemeClr val="tx1"/>
                </a:solidFill>
                <a:latin typeface="Arial" pitchFamily="34" charset="0"/>
                <a:cs typeface="Arial" pitchFamily="34" charset="0"/>
              </a:defRPr>
            </a:lvl9pPr>
          </a:lstStyle>
          <a:p>
            <a:pPr algn="ctr" eaLnBrk="0" hangingPunct="0">
              <a:lnSpc>
                <a:spcPct val="90000"/>
              </a:lnSpc>
              <a:spcBef>
                <a:spcPts val="300"/>
              </a:spcBef>
              <a:buClr>
                <a:srgbClr val="A04DA3"/>
              </a:buClr>
            </a:pPr>
            <a:r>
              <a:rPr lang="ru-RU" altLang="ru-RU" b="1" dirty="0">
                <a:solidFill>
                  <a:srgbClr val="CC0000"/>
                </a:solidFill>
                <a:latin typeface="Arial" charset="0"/>
                <a:cs typeface="+mn-cs"/>
              </a:rPr>
              <a:t>Области приложения</a:t>
            </a:r>
          </a:p>
          <a:p>
            <a:pPr algn="just" eaLnBrk="0" hangingPunct="0">
              <a:lnSpc>
                <a:spcPct val="90000"/>
              </a:lnSpc>
              <a:spcBef>
                <a:spcPts val="300"/>
              </a:spcBef>
              <a:buClr>
                <a:srgbClr val="A04DA3"/>
              </a:buClr>
              <a:buFont typeface="Georgia" pitchFamily="18" charset="0"/>
              <a:buNone/>
            </a:pPr>
            <a:r>
              <a:rPr lang="ru-RU" altLang="ru-RU" sz="1800" b="1" dirty="0">
                <a:solidFill>
                  <a:schemeClr val="accent2"/>
                </a:solidFill>
                <a:latin typeface="+mn-lt"/>
                <a:cs typeface="+mn-cs"/>
              </a:rPr>
              <a:t>Динамика полета, механика, </a:t>
            </a:r>
            <a:r>
              <a:rPr lang="ru-RU" altLang="ru-RU" sz="1800" b="1" dirty="0" err="1">
                <a:solidFill>
                  <a:schemeClr val="accent2"/>
                </a:solidFill>
                <a:latin typeface="+mn-lt"/>
                <a:cs typeface="+mn-cs"/>
              </a:rPr>
              <a:t>космонавигация</a:t>
            </a:r>
            <a:r>
              <a:rPr lang="ru-RU" altLang="ru-RU" sz="1800" b="1" dirty="0">
                <a:solidFill>
                  <a:schemeClr val="accent2"/>
                </a:solidFill>
                <a:latin typeface="+mn-lt"/>
                <a:cs typeface="+mn-cs"/>
              </a:rPr>
              <a:t>, </a:t>
            </a:r>
            <a:r>
              <a:rPr lang="en-US" altLang="ru-RU" sz="1800" b="1" dirty="0">
                <a:solidFill>
                  <a:schemeClr val="accent2"/>
                </a:solidFill>
                <a:latin typeface="+mn-lt"/>
                <a:cs typeface="+mn-cs"/>
              </a:rPr>
              <a:t> </a:t>
            </a:r>
            <a:r>
              <a:rPr lang="ru-RU" altLang="ru-RU" sz="1800" b="1" dirty="0">
                <a:solidFill>
                  <a:schemeClr val="accent2"/>
                </a:solidFill>
                <a:latin typeface="+mn-lt"/>
                <a:cs typeface="+mn-cs"/>
              </a:rPr>
              <a:t>робототехника, электроэнергетика, экономика, экология, география, медицина, </a:t>
            </a:r>
            <a:r>
              <a:rPr lang="ru-RU" altLang="ru-RU" sz="1800" b="1" dirty="0" err="1">
                <a:solidFill>
                  <a:schemeClr val="accent2"/>
                </a:solidFill>
                <a:latin typeface="+mn-lt"/>
                <a:cs typeface="+mn-cs"/>
              </a:rPr>
              <a:t>нанофизика</a:t>
            </a:r>
            <a:r>
              <a:rPr lang="ru-RU" altLang="ru-RU" sz="1800" b="1" dirty="0" smtClean="0">
                <a:solidFill>
                  <a:schemeClr val="accent2"/>
                </a:solidFill>
                <a:latin typeface="+mn-lt"/>
                <a:cs typeface="+mn-cs"/>
              </a:rPr>
              <a:t>,...</a:t>
            </a:r>
            <a:endParaRPr lang="ru-RU" altLang="ru-RU" sz="1800" b="1" dirty="0">
              <a:solidFill>
                <a:schemeClr val="accent2"/>
              </a:solidFill>
              <a:latin typeface="+mn-lt"/>
              <a:cs typeface="+mn-cs"/>
            </a:endParaRPr>
          </a:p>
          <a:p>
            <a:pPr marL="0" indent="0" algn="ctr" eaLnBrk="0" hangingPunct="0">
              <a:spcBef>
                <a:spcPts val="300"/>
              </a:spcBef>
              <a:buClr>
                <a:schemeClr val="accent2"/>
              </a:buClr>
            </a:pPr>
            <a:r>
              <a:rPr lang="ru-RU" altLang="ru-RU" sz="2000" b="1" dirty="0">
                <a:solidFill>
                  <a:srgbClr val="CC0000"/>
                </a:solidFill>
                <a:latin typeface="Arial" charset="0"/>
                <a:cs typeface="+mn-cs"/>
              </a:rPr>
              <a:t>ПРОГРАММНЫЕ КОМПЛЕКСЫ</a:t>
            </a:r>
            <a:r>
              <a:rPr lang="en-US" altLang="ru-RU" sz="2000" b="1" dirty="0">
                <a:solidFill>
                  <a:srgbClr val="CC0000"/>
                </a:solidFill>
                <a:latin typeface="Arial" charset="0"/>
                <a:cs typeface="+mn-cs"/>
              </a:rPr>
              <a:t>:</a:t>
            </a:r>
            <a:br>
              <a:rPr lang="en-US" altLang="ru-RU" sz="2000" b="1" dirty="0">
                <a:solidFill>
                  <a:srgbClr val="CC0000"/>
                </a:solidFill>
                <a:latin typeface="Arial" charset="0"/>
                <a:cs typeface="+mn-cs"/>
              </a:rPr>
            </a:br>
            <a:r>
              <a:rPr lang="en-US" altLang="ru-RU" sz="1600" b="1" dirty="0">
                <a:solidFill>
                  <a:srgbClr val="CC0000"/>
                </a:solidFill>
                <a:latin typeface="Arial" charset="0"/>
                <a:cs typeface="+mn-cs"/>
              </a:rPr>
              <a:t>OPTCON (</a:t>
            </a:r>
            <a:r>
              <a:rPr lang="en-US" altLang="ru-RU" sz="1600" b="1" dirty="0" err="1">
                <a:solidFill>
                  <a:srgbClr val="CC0000"/>
                </a:solidFill>
                <a:latin typeface="Arial" charset="0"/>
                <a:cs typeface="+mn-cs"/>
              </a:rPr>
              <a:t>OPTimal</a:t>
            </a:r>
            <a:r>
              <a:rPr lang="en-US" altLang="ru-RU" sz="1600" b="1" dirty="0">
                <a:solidFill>
                  <a:srgbClr val="CC0000"/>
                </a:solidFill>
                <a:latin typeface="Arial" charset="0"/>
                <a:cs typeface="+mn-cs"/>
              </a:rPr>
              <a:t> </a:t>
            </a:r>
            <a:r>
              <a:rPr lang="en-US" altLang="ru-RU" sz="1600" b="1" dirty="0" err="1">
                <a:solidFill>
                  <a:srgbClr val="CC0000"/>
                </a:solidFill>
                <a:latin typeface="Arial" charset="0"/>
                <a:cs typeface="+mn-cs"/>
              </a:rPr>
              <a:t>CONtrol</a:t>
            </a:r>
            <a:r>
              <a:rPr lang="en-US" altLang="ru-RU" sz="1600" b="1" dirty="0">
                <a:solidFill>
                  <a:srgbClr val="CC0000"/>
                </a:solidFill>
                <a:latin typeface="Arial" charset="0"/>
                <a:cs typeface="+mn-cs"/>
              </a:rPr>
              <a:t>)</a:t>
            </a:r>
            <a:endParaRPr lang="ru-RU" altLang="ru-RU" sz="1600" b="1" dirty="0">
              <a:solidFill>
                <a:srgbClr val="CC0000"/>
              </a:solidFill>
              <a:latin typeface="Arial" charset="0"/>
              <a:cs typeface="+mn-cs"/>
            </a:endParaRP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MAPR (</a:t>
            </a:r>
            <a:r>
              <a:rPr lang="ru-RU" altLang="ru-RU" sz="1600" b="1" dirty="0">
                <a:solidFill>
                  <a:schemeClr val="accent2"/>
                </a:solidFill>
                <a:latin typeface="+mn-lt"/>
                <a:cs typeface="+mn-cs"/>
              </a:rPr>
              <a:t>1980-1986, </a:t>
            </a:r>
            <a:r>
              <a:rPr lang="en-US" altLang="ru-RU" sz="1600" b="1" dirty="0">
                <a:solidFill>
                  <a:schemeClr val="accent2"/>
                </a:solidFill>
                <a:latin typeface="+mn-lt"/>
                <a:cs typeface="+mn-cs"/>
              </a:rPr>
              <a:t>mainframes BESM-6)</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KONUS (</a:t>
            </a:r>
            <a:r>
              <a:rPr lang="ru-RU" altLang="ru-RU" sz="1600" b="1" dirty="0">
                <a:solidFill>
                  <a:schemeClr val="accent2"/>
                </a:solidFill>
                <a:latin typeface="+mn-lt"/>
                <a:cs typeface="+mn-cs"/>
              </a:rPr>
              <a:t>1986-1990</a:t>
            </a:r>
            <a:r>
              <a:rPr lang="en-US" altLang="ru-RU" sz="1600" b="1" dirty="0">
                <a:solidFill>
                  <a:schemeClr val="accent2"/>
                </a:solidFill>
                <a:latin typeface="+mn-lt"/>
                <a:cs typeface="+mn-cs"/>
              </a:rPr>
              <a:t>, mainframes ES)</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a:t>
            </a:r>
            <a:r>
              <a:rPr lang="ru-RU" altLang="ru-RU" sz="1600" b="1" dirty="0">
                <a:solidFill>
                  <a:schemeClr val="accent2"/>
                </a:solidFill>
                <a:latin typeface="+mn-lt"/>
                <a:cs typeface="+mn-cs"/>
              </a:rPr>
              <a:t> (198</a:t>
            </a:r>
            <a:r>
              <a:rPr lang="en-US" altLang="ru-RU" sz="1600" b="1" dirty="0">
                <a:solidFill>
                  <a:schemeClr val="accent2"/>
                </a:solidFill>
                <a:latin typeface="+mn-lt"/>
                <a:cs typeface="+mn-cs"/>
              </a:rPr>
              <a:t>9</a:t>
            </a:r>
            <a:r>
              <a:rPr lang="ru-RU" altLang="ru-RU" sz="1600" b="1" dirty="0">
                <a:solidFill>
                  <a:schemeClr val="accent2"/>
                </a:solidFill>
                <a:latin typeface="+mn-lt"/>
                <a:cs typeface="+mn-cs"/>
              </a:rPr>
              <a:t>-</a:t>
            </a:r>
            <a:r>
              <a:rPr lang="en-US" altLang="ru-RU" sz="1600" b="1" dirty="0">
                <a:solidFill>
                  <a:schemeClr val="accent2"/>
                </a:solidFill>
                <a:latin typeface="+mn-lt"/>
                <a:cs typeface="+mn-cs"/>
              </a:rPr>
              <a:t>2001</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MS-DOS)</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OPTCON-II</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2002</a:t>
            </a:r>
            <a:r>
              <a:rPr lang="ru-RU" altLang="ru-RU" sz="1600" b="1" dirty="0">
                <a:solidFill>
                  <a:schemeClr val="accent2"/>
                </a:solidFill>
                <a:latin typeface="+mn-lt"/>
                <a:cs typeface="+mn-cs"/>
              </a:rPr>
              <a:t>-</a:t>
            </a:r>
            <a:r>
              <a:rPr lang="en-US" altLang="ru-RU" sz="1600" b="1" dirty="0">
                <a:solidFill>
                  <a:schemeClr val="accent2"/>
                </a:solidFill>
                <a:latin typeface="+mn-lt"/>
                <a:cs typeface="+mn-cs"/>
              </a:rPr>
              <a:t>2003</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Internet Server)</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OPTCON-III</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2004</a:t>
            </a:r>
            <a:r>
              <a:rPr lang="ru-RU" altLang="ru-RU" sz="1600" b="1" dirty="0">
                <a:solidFill>
                  <a:schemeClr val="accent2"/>
                </a:solidFill>
                <a:latin typeface="+mn-lt"/>
                <a:cs typeface="+mn-cs"/>
              </a:rPr>
              <a:t>-</a:t>
            </a:r>
            <a:r>
              <a:rPr lang="en-US" altLang="ru-RU" sz="1600" b="1" dirty="0">
                <a:solidFill>
                  <a:schemeClr val="accent2"/>
                </a:solidFill>
                <a:latin typeface="+mn-lt"/>
                <a:cs typeface="+mn-cs"/>
              </a:rPr>
              <a:t>2009</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Windows</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95/98/2000/XP/VISTA/LINUX)</a:t>
            </a:r>
          </a:p>
          <a:p>
            <a:pPr marL="285750" indent="-285750" eaLnBrk="0" hangingPunct="0">
              <a:spcBef>
                <a:spcPts val="300"/>
              </a:spcBef>
              <a:buClr>
                <a:schemeClr val="accent2"/>
              </a:buClr>
              <a:buFont typeface="Arial" panose="020B0604020202020204" pitchFamily="34" charset="0"/>
              <a:buChar char="•"/>
            </a:pPr>
            <a:r>
              <a:rPr lang="en-US" altLang="ru-RU" sz="1600" b="1" dirty="0">
                <a:solidFill>
                  <a:schemeClr val="accent2"/>
                </a:solidFill>
                <a:latin typeface="+mn-lt"/>
                <a:cs typeface="+mn-cs"/>
              </a:rPr>
              <a:t>OPTCON-IV</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2010</a:t>
            </a:r>
            <a:r>
              <a:rPr lang="ru-RU" altLang="ru-RU" sz="1600" b="1" dirty="0">
                <a:solidFill>
                  <a:schemeClr val="accent2"/>
                </a:solidFill>
                <a:latin typeface="+mn-lt"/>
                <a:cs typeface="+mn-cs"/>
              </a:rPr>
              <a:t>, </a:t>
            </a:r>
            <a:r>
              <a:rPr lang="en-US" altLang="ru-RU" sz="1600" b="1" dirty="0">
                <a:solidFill>
                  <a:schemeClr val="accent2"/>
                </a:solidFill>
                <a:latin typeface="+mn-lt"/>
                <a:cs typeface="+mn-cs"/>
              </a:rPr>
              <a:t>Windows/LINUX</a:t>
            </a:r>
            <a:r>
              <a:rPr lang="en-US" altLang="ru-RU" sz="1600" b="1" dirty="0" smtClean="0">
                <a:solidFill>
                  <a:schemeClr val="accent2"/>
                </a:solidFill>
                <a:latin typeface="+mn-lt"/>
                <a:cs typeface="+mn-cs"/>
              </a:rPr>
              <a:t>)</a:t>
            </a:r>
            <a:endParaRPr lang="en-US" altLang="ru-RU" sz="1800" b="1" dirty="0">
              <a:solidFill>
                <a:schemeClr val="accent2"/>
              </a:solidFill>
              <a:latin typeface="+mn-lt"/>
              <a:cs typeface="+mn-cs"/>
            </a:endParaRPr>
          </a:p>
        </p:txBody>
      </p:sp>
    </p:spTree>
    <p:extLst>
      <p:ext uri="{BB962C8B-B14F-4D97-AF65-F5344CB8AC3E}">
        <p14:creationId xmlns:p14="http://schemas.microsoft.com/office/powerpoint/2010/main" val="3908597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251520" y="1484786"/>
            <a:ext cx="8640960" cy="2088230"/>
          </a:xfrm>
        </p:spPr>
        <p:txBody>
          <a:bodyPr>
            <a:noAutofit/>
          </a:bodyPr>
          <a:lstStyle/>
          <a:p>
            <a:pPr marL="0" indent="0" algn="just">
              <a:spcBef>
                <a:spcPts val="0"/>
              </a:spcBef>
              <a:buFont typeface="Wingdings 3"/>
              <a:buNone/>
            </a:pPr>
            <a:r>
              <a:rPr lang="ru-RU" sz="1600" b="1" kern="1200" dirty="0" smtClean="0">
                <a:solidFill>
                  <a:schemeClr val="accent2"/>
                </a:solidFill>
                <a:latin typeface="Arial" charset="0"/>
              </a:rPr>
              <a:t>Построена </a:t>
            </a:r>
            <a:r>
              <a:rPr lang="ru-RU" sz="1600" b="1" kern="1200" dirty="0">
                <a:solidFill>
                  <a:schemeClr val="accent2"/>
                </a:solidFill>
                <a:latin typeface="Arial" charset="0"/>
              </a:rPr>
              <a:t>теория глобального поиска для решения равновесных, иерархических и динамических задач. Для невыпуклых задач с функциями, представимыми в виде разности двух выпуклых функций, предложены и обоснованы специальные стратегии глобального поиска. Эти стратегии являются новым, оригинальным и достаточно эффективным аппаратом поиска глобальных решений в задачах математического программирования, где может существовать много локальных решений, достаточно далеких от глобального оптимума</a:t>
            </a:r>
            <a:r>
              <a:rPr lang="ru-RU" sz="1600" b="1" kern="1200" dirty="0" smtClean="0">
                <a:solidFill>
                  <a:schemeClr val="accent2"/>
                </a:solidFill>
                <a:latin typeface="Arial" charset="0"/>
              </a:rPr>
              <a:t>. </a:t>
            </a:r>
          </a:p>
          <a:p>
            <a:pPr marL="0" indent="0" algn="just">
              <a:spcBef>
                <a:spcPts val="0"/>
              </a:spcBef>
              <a:buFont typeface="Wingdings 3"/>
              <a:buNone/>
            </a:pPr>
            <a:r>
              <a:rPr lang="ru-RU" sz="1400" b="1" kern="1200" dirty="0" smtClean="0">
                <a:solidFill>
                  <a:schemeClr val="accent2">
                    <a:lumMod val="60000"/>
                    <a:lumOff val="40000"/>
                  </a:schemeClr>
                </a:solidFill>
                <a:latin typeface="Arial" charset="0"/>
              </a:rPr>
              <a:t>(А.С. </a:t>
            </a:r>
            <a:r>
              <a:rPr lang="ru-RU" sz="1400" b="1" kern="1200" dirty="0" err="1" smtClean="0">
                <a:solidFill>
                  <a:schemeClr val="accent2">
                    <a:lumMod val="60000"/>
                    <a:lumOff val="40000"/>
                  </a:schemeClr>
                </a:solidFill>
                <a:latin typeface="Arial" charset="0"/>
              </a:rPr>
              <a:t>Стрекаловский</a:t>
            </a:r>
            <a:r>
              <a:rPr lang="ru-RU" sz="1400" b="1" kern="1200" dirty="0" smtClean="0">
                <a:solidFill>
                  <a:schemeClr val="accent2">
                    <a:lumMod val="60000"/>
                    <a:lumOff val="40000"/>
                  </a:schemeClr>
                </a:solidFill>
                <a:latin typeface="Arial" charset="0"/>
              </a:rPr>
              <a:t>, А.В. Орлов, М.В. </a:t>
            </a:r>
            <a:r>
              <a:rPr lang="ru-RU" sz="1400" b="1" kern="1200" dirty="0" err="1" smtClean="0">
                <a:solidFill>
                  <a:schemeClr val="accent2">
                    <a:lumMod val="60000"/>
                    <a:lumOff val="40000"/>
                  </a:schemeClr>
                </a:solidFill>
                <a:latin typeface="Arial" charset="0"/>
              </a:rPr>
              <a:t>Янулевич</a:t>
            </a:r>
            <a:r>
              <a:rPr lang="ru-RU" sz="1400" b="1" kern="1200" dirty="0" smtClean="0">
                <a:solidFill>
                  <a:schemeClr val="accent2">
                    <a:lumMod val="60000"/>
                    <a:lumOff val="40000"/>
                  </a:schemeClr>
                </a:solidFill>
                <a:latin typeface="Arial" charset="0"/>
              </a:rPr>
              <a:t>)</a:t>
            </a:r>
            <a:endParaRPr lang="ru-RU" sz="1400" b="1" kern="1200" dirty="0">
              <a:solidFill>
                <a:schemeClr val="accent2">
                  <a:lumMod val="60000"/>
                  <a:lumOff val="40000"/>
                </a:schemeClr>
              </a:solidFill>
              <a:latin typeface="Arial" charset="0"/>
            </a:endParaRPr>
          </a:p>
        </p:txBody>
      </p:sp>
      <p:sp>
        <p:nvSpPr>
          <p:cNvPr id="3" name="Заголовок 2"/>
          <p:cNvSpPr>
            <a:spLocks noGrp="1"/>
          </p:cNvSpPr>
          <p:nvPr>
            <p:ph type="title"/>
          </p:nvPr>
        </p:nvSpPr>
        <p:spPr>
          <a:xfrm>
            <a:off x="251520" y="836712"/>
            <a:ext cx="8640960" cy="706090"/>
          </a:xfrm>
        </p:spPr>
        <p:txBody>
          <a:bodyPr>
            <a:noAutofit/>
          </a:bodyPr>
          <a:lstStyle/>
          <a:p>
            <a:r>
              <a:rPr lang="ru-RU" sz="1800" b="1" kern="1200" dirty="0">
                <a:solidFill>
                  <a:srgbClr val="CC0000"/>
                </a:solidFill>
                <a:latin typeface="Arial" charset="0"/>
                <a:ea typeface="+mn-ea"/>
                <a:cs typeface="+mn-cs"/>
              </a:rPr>
              <a:t>Новые методы поиска решений в задачах равновесного и иерархического программирования и оптимального управления </a:t>
            </a:r>
          </a:p>
        </p:txBody>
      </p:sp>
      <p:pic>
        <p:nvPicPr>
          <p:cNvPr id="4" name="Рисунок 3" descr="Nonconvex function.jpg"/>
          <p:cNvPicPr>
            <a:picLocks noChangeAspect="1"/>
          </p:cNvPicPr>
          <p:nvPr/>
        </p:nvPicPr>
        <p:blipFill>
          <a:blip r:embed="rId2" cstate="print"/>
          <a:stretch>
            <a:fillRect/>
          </a:stretch>
        </p:blipFill>
        <p:spPr>
          <a:xfrm>
            <a:off x="5004048" y="3429000"/>
            <a:ext cx="3888432" cy="2953393"/>
          </a:xfrm>
          <a:prstGeom prst="rect">
            <a:avLst/>
          </a:prstGeom>
        </p:spPr>
      </p:pic>
      <p:sp>
        <p:nvSpPr>
          <p:cNvPr id="5" name="Прямоугольник 4"/>
          <p:cNvSpPr/>
          <p:nvPr/>
        </p:nvSpPr>
        <p:spPr>
          <a:xfrm>
            <a:off x="270620" y="3501008"/>
            <a:ext cx="4572000" cy="2800767"/>
          </a:xfrm>
          <a:prstGeom prst="rect">
            <a:avLst/>
          </a:prstGeom>
        </p:spPr>
        <p:txBody>
          <a:bodyPr>
            <a:spAutoFit/>
          </a:bodyPr>
          <a:lstStyle/>
          <a:p>
            <a:pPr algn="just">
              <a:buFont typeface="Wingdings 3"/>
              <a:buNone/>
            </a:pPr>
            <a:r>
              <a:rPr lang="ru-RU" sz="1600" b="1" dirty="0" smtClean="0">
                <a:solidFill>
                  <a:schemeClr val="accent2"/>
                </a:solidFill>
              </a:rPr>
              <a:t>Подход </a:t>
            </a:r>
            <a:r>
              <a:rPr lang="ru-RU" sz="1600" b="1" dirty="0">
                <a:solidFill>
                  <a:schemeClr val="accent2"/>
                </a:solidFill>
              </a:rPr>
              <a:t>был апробирован на широком поле невыпуклых задач:</a:t>
            </a:r>
          </a:p>
          <a:p>
            <a:pPr marL="177800" indent="-177800" algn="just">
              <a:buFont typeface="Wingdings" panose="05000000000000000000" pitchFamily="2" charset="2"/>
              <a:buChar char="§"/>
            </a:pPr>
            <a:r>
              <a:rPr lang="ru-RU" sz="1600" b="1" dirty="0">
                <a:solidFill>
                  <a:schemeClr val="accent2"/>
                </a:solidFill>
              </a:rPr>
              <a:t>поиск равновесий в конфликтных ситуациях (задачи теории игр);</a:t>
            </a:r>
          </a:p>
          <a:p>
            <a:pPr marL="177800" indent="-177800" algn="just">
              <a:buFont typeface="Wingdings" panose="05000000000000000000" pitchFamily="2" charset="2"/>
              <a:buChar char="§"/>
            </a:pPr>
            <a:r>
              <a:rPr lang="ru-RU" sz="1600" b="1" dirty="0">
                <a:solidFill>
                  <a:schemeClr val="accent2"/>
                </a:solidFill>
              </a:rPr>
              <a:t>иерархические (двухуровневые) задачи;</a:t>
            </a:r>
          </a:p>
          <a:p>
            <a:pPr marL="177800" indent="-177800" algn="just">
              <a:buFont typeface="Wingdings" panose="05000000000000000000" pitchFamily="2" charset="2"/>
              <a:buChar char="§"/>
            </a:pPr>
            <a:r>
              <a:rPr lang="ru-RU" sz="1600" b="1" dirty="0">
                <a:solidFill>
                  <a:schemeClr val="accent2"/>
                </a:solidFill>
              </a:rPr>
              <a:t>задачи оптимального управления.</a:t>
            </a:r>
          </a:p>
          <a:p>
            <a:pPr algn="just">
              <a:buFont typeface="Wingdings 3"/>
              <a:buNone/>
            </a:pPr>
            <a:r>
              <a:rPr lang="ru-RU" sz="1600" b="1" dirty="0" smtClean="0">
                <a:solidFill>
                  <a:schemeClr val="accent2"/>
                </a:solidFill>
              </a:rPr>
              <a:t>Исследования данных </a:t>
            </a:r>
            <a:r>
              <a:rPr lang="ru-RU" sz="1600" b="1" dirty="0">
                <a:solidFill>
                  <a:schemeClr val="accent2"/>
                </a:solidFill>
              </a:rPr>
              <a:t>задач мотивированы реальными практическими приложениями в экономике, политологии, информатике, биологии, инженерном деле, на транспорте и т.д.</a:t>
            </a:r>
          </a:p>
        </p:txBody>
      </p:sp>
    </p:spTree>
    <p:extLst>
      <p:ext uri="{BB962C8B-B14F-4D97-AF65-F5344CB8AC3E}">
        <p14:creationId xmlns:p14="http://schemas.microsoft.com/office/powerpoint/2010/main" val="27495910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36712"/>
            <a:ext cx="8229600" cy="720080"/>
          </a:xfrm>
        </p:spPr>
        <p:txBody>
          <a:bodyPr/>
          <a:lstStyle/>
          <a:p>
            <a:r>
              <a:rPr lang="ru-RU" sz="2000" b="1" kern="1200" dirty="0">
                <a:solidFill>
                  <a:srgbClr val="CC0000"/>
                </a:solidFill>
                <a:latin typeface="Arial" charset="0"/>
                <a:ea typeface="+mn-ea"/>
                <a:cs typeface="+mn-cs"/>
              </a:rPr>
              <a:t>Модели дискретного размещения и алгоритмы </a:t>
            </a:r>
            <a:r>
              <a:rPr lang="ru-RU" sz="2000" b="1" kern="1200" dirty="0" smtClean="0">
                <a:solidFill>
                  <a:srgbClr val="CC0000"/>
                </a:solidFill>
                <a:latin typeface="Arial" charset="0"/>
                <a:ea typeface="+mn-ea"/>
                <a:cs typeface="+mn-cs"/>
              </a:rPr>
              <a:t>для кластерного </a:t>
            </a:r>
            <a:r>
              <a:rPr lang="ru-RU" sz="2000" b="1" kern="1200" dirty="0">
                <a:solidFill>
                  <a:srgbClr val="CC0000"/>
                </a:solidFill>
                <a:latin typeface="Arial" charset="0"/>
                <a:ea typeface="+mn-ea"/>
                <a:cs typeface="+mn-cs"/>
              </a:rPr>
              <a:t>анализа больших данных</a:t>
            </a:r>
          </a:p>
        </p:txBody>
      </p:sp>
      <p:sp>
        <p:nvSpPr>
          <p:cNvPr id="3" name="Объект 2"/>
          <p:cNvSpPr>
            <a:spLocks noGrp="1"/>
          </p:cNvSpPr>
          <p:nvPr>
            <p:ph idx="1"/>
          </p:nvPr>
        </p:nvSpPr>
        <p:spPr>
          <a:xfrm>
            <a:off x="251520" y="1772816"/>
            <a:ext cx="4464496" cy="3960440"/>
          </a:xfrm>
        </p:spPr>
        <p:txBody>
          <a:bodyPr/>
          <a:lstStyle/>
          <a:p>
            <a:pPr marL="0" indent="0">
              <a:buNone/>
            </a:pPr>
            <a:r>
              <a:rPr lang="ru-RU" sz="1800" b="1" kern="1200" dirty="0" smtClean="0">
                <a:solidFill>
                  <a:schemeClr val="accent2"/>
                </a:solidFill>
                <a:latin typeface="Arial" charset="0"/>
              </a:rPr>
              <a:t>Разработан масштабируемый параллельный алгоритм кластерного анализа больших данных, способный работать на системах высокопроизводительных вычислений с более чем 1000 параллельных процессов и решать задачи с более чем 10</a:t>
            </a:r>
            <a:r>
              <a:rPr lang="ru-RU" sz="1800" b="1" kern="1200" baseline="30000" dirty="0" smtClean="0">
                <a:solidFill>
                  <a:schemeClr val="accent2"/>
                </a:solidFill>
                <a:latin typeface="Arial" charset="0"/>
              </a:rPr>
              <a:t>6</a:t>
            </a:r>
            <a:r>
              <a:rPr lang="ru-RU" sz="1800" b="1" kern="1200" dirty="0" smtClean="0">
                <a:solidFill>
                  <a:schemeClr val="accent2"/>
                </a:solidFill>
                <a:latin typeface="Arial" charset="0"/>
              </a:rPr>
              <a:t> объектами и 10</a:t>
            </a:r>
            <a:r>
              <a:rPr lang="ru-RU" sz="1800" b="1" kern="1200" baseline="30000" dirty="0" smtClean="0">
                <a:solidFill>
                  <a:schemeClr val="accent2"/>
                </a:solidFill>
                <a:latin typeface="Arial" charset="0"/>
              </a:rPr>
              <a:t>12</a:t>
            </a:r>
            <a:r>
              <a:rPr lang="ru-RU" sz="1800" b="1" kern="1200" dirty="0" smtClean="0">
                <a:solidFill>
                  <a:schemeClr val="accent2"/>
                </a:solidFill>
                <a:latin typeface="Arial" charset="0"/>
              </a:rPr>
              <a:t> переменными. Алгоритм </a:t>
            </a:r>
            <a:r>
              <a:rPr lang="ru-RU" sz="1800" b="1" kern="1200" dirty="0" err="1" smtClean="0">
                <a:solidFill>
                  <a:schemeClr val="accent2"/>
                </a:solidFill>
                <a:latin typeface="Arial" charset="0"/>
              </a:rPr>
              <a:t>программно</a:t>
            </a:r>
            <a:r>
              <a:rPr lang="ru-RU" sz="1800" b="1" kern="1200" dirty="0" smtClean="0">
                <a:solidFill>
                  <a:schemeClr val="accent2"/>
                </a:solidFill>
                <a:latin typeface="Arial" charset="0"/>
              </a:rPr>
              <a:t> реализован и успешно апробирован для анализа больших данных в задачах медицины, экономики, транспорта. </a:t>
            </a:r>
            <a:br>
              <a:rPr lang="ru-RU" sz="1800" b="1" kern="1200" dirty="0" smtClean="0">
                <a:solidFill>
                  <a:schemeClr val="accent2"/>
                </a:solidFill>
                <a:latin typeface="Arial" charset="0"/>
              </a:rPr>
            </a:br>
            <a:r>
              <a:rPr lang="ru-RU" sz="1800" b="1" kern="1200" dirty="0" smtClean="0">
                <a:solidFill>
                  <a:schemeClr val="accent2">
                    <a:lumMod val="60000"/>
                    <a:lumOff val="40000"/>
                  </a:schemeClr>
                </a:solidFill>
                <a:latin typeface="Arial" charset="0"/>
              </a:rPr>
              <a:t>(к.ф.-м.н. И.Л. Васильев)</a:t>
            </a:r>
          </a:p>
          <a:p>
            <a:pPr marL="0" indent="0">
              <a:buNone/>
            </a:pPr>
            <a:endParaRPr lang="ru-RU" sz="1800" b="1" kern="1200" dirty="0">
              <a:solidFill>
                <a:schemeClr val="accent2"/>
              </a:solidFill>
              <a:latin typeface="Arial" charset="0"/>
            </a:endParaRPr>
          </a:p>
        </p:txBody>
      </p:sp>
      <p:sp>
        <p:nvSpPr>
          <p:cNvPr id="4" name="object 17"/>
          <p:cNvSpPr/>
          <p:nvPr/>
        </p:nvSpPr>
        <p:spPr>
          <a:xfrm>
            <a:off x="4572000" y="1772816"/>
            <a:ext cx="4464496" cy="3456384"/>
          </a:xfrm>
          <a:prstGeom prst="rect">
            <a:avLst/>
          </a:prstGeom>
          <a:blipFill>
            <a:blip r:embed="rId2"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3008280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3" y="1235893"/>
            <a:ext cx="8712968" cy="2121099"/>
          </a:xfrm>
        </p:spPr>
        <p:txBody>
          <a:bodyPr/>
          <a:lstStyle/>
          <a:p>
            <a:pPr marL="0" indent="0" algn="just">
              <a:buNone/>
            </a:pPr>
            <a:r>
              <a:rPr lang="ru-RU" sz="1800" b="1" kern="1200" dirty="0">
                <a:solidFill>
                  <a:schemeClr val="accent2"/>
                </a:solidFill>
                <a:latin typeface="Arial" charset="0"/>
              </a:rPr>
              <a:t>Разработан и </a:t>
            </a:r>
            <a:r>
              <a:rPr lang="ru-RU" sz="1800" b="1" kern="1200" dirty="0" err="1">
                <a:solidFill>
                  <a:schemeClr val="accent2"/>
                </a:solidFill>
                <a:latin typeface="Arial" charset="0"/>
              </a:rPr>
              <a:t>программно</a:t>
            </a:r>
            <a:r>
              <a:rPr lang="ru-RU" sz="1800" b="1" kern="1200" dirty="0">
                <a:solidFill>
                  <a:schemeClr val="accent2"/>
                </a:solidFill>
                <a:latin typeface="Arial" charset="0"/>
              </a:rPr>
              <a:t> реализован </a:t>
            </a:r>
            <a:r>
              <a:rPr lang="ru-RU" sz="1800" b="1" kern="1200" dirty="0" smtClean="0">
                <a:solidFill>
                  <a:schemeClr val="accent2"/>
                </a:solidFill>
                <a:latin typeface="Arial" charset="0"/>
              </a:rPr>
              <a:t>эффективный метод </a:t>
            </a:r>
            <a:r>
              <a:rPr lang="ru-RU" sz="1800" b="1" kern="1200" dirty="0">
                <a:solidFill>
                  <a:schemeClr val="accent2"/>
                </a:solidFill>
                <a:latin typeface="Arial" charset="0"/>
              </a:rPr>
              <a:t>ветвей и отсечений для поиска оптимальных решений в задачах размещения с предпочтениями клиентов. Вычислительный эксперимент подтвердил эффективность </a:t>
            </a:r>
            <a:r>
              <a:rPr lang="ru-RU" sz="1800" b="1" kern="1200" dirty="0" smtClean="0">
                <a:solidFill>
                  <a:schemeClr val="accent2"/>
                </a:solidFill>
                <a:latin typeface="Arial" charset="0"/>
              </a:rPr>
              <a:t>метода при решении задач большой размерности. </a:t>
            </a:r>
            <a:r>
              <a:rPr lang="ru-RU" sz="1800" b="1" kern="1200" dirty="0">
                <a:solidFill>
                  <a:schemeClr val="accent2"/>
                </a:solidFill>
                <a:latin typeface="Arial" charset="0"/>
              </a:rPr>
              <a:t>Метод применен для решения </a:t>
            </a:r>
            <a:r>
              <a:rPr lang="ru-RU" sz="1800" b="1" kern="1200" dirty="0" smtClean="0">
                <a:solidFill>
                  <a:schemeClr val="accent2"/>
                </a:solidFill>
                <a:latin typeface="Arial" charset="0"/>
              </a:rPr>
              <a:t>задач </a:t>
            </a:r>
            <a:r>
              <a:rPr lang="ru-RU" sz="1800" b="1" kern="1200" dirty="0">
                <a:solidFill>
                  <a:schemeClr val="accent2"/>
                </a:solidFill>
                <a:latin typeface="Arial" charset="0"/>
              </a:rPr>
              <a:t>кластерного анализа раковых клеток, представленных образцами экспрессии генов (уровня белка</a:t>
            </a:r>
            <a:r>
              <a:rPr lang="ru-RU" sz="1800" b="1" kern="1200" dirty="0" smtClean="0">
                <a:solidFill>
                  <a:schemeClr val="accent2"/>
                </a:solidFill>
                <a:latin typeface="Arial" charset="0"/>
              </a:rPr>
              <a:t>), а также в задачах логистики и управления цепочками поставок.  </a:t>
            </a:r>
            <a:r>
              <a:rPr lang="ru-RU" sz="1400" b="1" kern="1200" dirty="0" smtClean="0">
                <a:solidFill>
                  <a:schemeClr val="accent2">
                    <a:lumMod val="60000"/>
                    <a:lumOff val="40000"/>
                  </a:schemeClr>
                </a:solidFill>
                <a:latin typeface="Arial" charset="0"/>
              </a:rPr>
              <a:t>(к.ф.-м.н. И.Л. Васильев)</a:t>
            </a:r>
            <a:endParaRPr lang="ru-RU" sz="1400" b="1" kern="1200" dirty="0">
              <a:solidFill>
                <a:schemeClr val="accent2">
                  <a:lumMod val="60000"/>
                  <a:lumOff val="40000"/>
                </a:schemeClr>
              </a:solidFill>
              <a:latin typeface="Arial" charset="0"/>
            </a:endParaRP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73" y="3356992"/>
            <a:ext cx="5503863"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3"/>
          <p:cNvSpPr/>
          <p:nvPr/>
        </p:nvSpPr>
        <p:spPr>
          <a:xfrm>
            <a:off x="5940152" y="3448064"/>
            <a:ext cx="2952328" cy="1877437"/>
          </a:xfrm>
          <a:prstGeom prst="rect">
            <a:avLst/>
          </a:prstGeom>
        </p:spPr>
        <p:txBody>
          <a:bodyPr wrap="square">
            <a:spAutoFit/>
          </a:bodyPr>
          <a:lstStyle/>
          <a:p>
            <a:r>
              <a:rPr lang="ru-RU" sz="1400" b="1" dirty="0">
                <a:solidFill>
                  <a:schemeClr val="accent2"/>
                </a:solidFill>
              </a:rPr>
              <a:t>Графики времени решения серии задач с 75 предприятиями и 100 клиентами для двух подходов: </a:t>
            </a:r>
            <a:r>
              <a:rPr lang="en-US" sz="1400" b="1" dirty="0">
                <a:solidFill>
                  <a:schemeClr val="accent2"/>
                </a:solidFill>
              </a:rPr>
              <a:t>T</a:t>
            </a:r>
            <a:r>
              <a:rPr lang="ru-RU" sz="1400" b="1" dirty="0">
                <a:solidFill>
                  <a:schemeClr val="accent2"/>
                </a:solidFill>
              </a:rPr>
              <a:t>1 – для лучшего из найденных в литературе; </a:t>
            </a:r>
            <a:r>
              <a:rPr lang="ru-RU" sz="1400" b="1" dirty="0" smtClean="0">
                <a:solidFill>
                  <a:schemeClr val="accent2"/>
                </a:solidFill>
              </a:rPr>
              <a:t/>
            </a:r>
            <a:br>
              <a:rPr lang="ru-RU" sz="1400" b="1" dirty="0" smtClean="0">
                <a:solidFill>
                  <a:schemeClr val="accent2"/>
                </a:solidFill>
              </a:rPr>
            </a:br>
            <a:r>
              <a:rPr lang="en-US" sz="1400" b="1" dirty="0" smtClean="0">
                <a:solidFill>
                  <a:schemeClr val="accent2"/>
                </a:solidFill>
              </a:rPr>
              <a:t>T</a:t>
            </a:r>
            <a:r>
              <a:rPr lang="ru-RU" sz="1400" b="1" dirty="0">
                <a:solidFill>
                  <a:schemeClr val="accent2"/>
                </a:solidFill>
              </a:rPr>
              <a:t>2 – для разработанного метода ветвей и отсечений</a:t>
            </a:r>
            <a:r>
              <a:rPr lang="ru-RU" dirty="0"/>
              <a:t>.</a:t>
            </a:r>
          </a:p>
        </p:txBody>
      </p:sp>
      <p:sp>
        <p:nvSpPr>
          <p:cNvPr id="6" name="Заголовок 1"/>
          <p:cNvSpPr>
            <a:spLocks noGrp="1"/>
          </p:cNvSpPr>
          <p:nvPr>
            <p:ph type="title"/>
          </p:nvPr>
        </p:nvSpPr>
        <p:spPr>
          <a:xfrm>
            <a:off x="457200" y="836712"/>
            <a:ext cx="8229600" cy="432048"/>
          </a:xfrm>
        </p:spPr>
        <p:txBody>
          <a:bodyPr/>
          <a:lstStyle/>
          <a:p>
            <a:r>
              <a:rPr lang="ru-RU" sz="2000" b="1" kern="1200" dirty="0" smtClean="0">
                <a:solidFill>
                  <a:srgbClr val="CC0000"/>
                </a:solidFill>
                <a:latin typeface="Arial" charset="0"/>
                <a:ea typeface="+mn-ea"/>
                <a:cs typeface="+mn-cs"/>
              </a:rPr>
              <a:t>Метод ветвей и отсечений</a:t>
            </a:r>
            <a:endParaRPr lang="ru-RU" sz="2000" b="1" kern="1200" dirty="0">
              <a:solidFill>
                <a:srgbClr val="CC0000"/>
              </a:solidFill>
              <a:latin typeface="Arial" charset="0"/>
              <a:ea typeface="+mn-ea"/>
              <a:cs typeface="+mn-cs"/>
            </a:endParaRPr>
          </a:p>
        </p:txBody>
      </p:sp>
    </p:spTree>
    <p:extLst>
      <p:ext uri="{BB962C8B-B14F-4D97-AF65-F5344CB8AC3E}">
        <p14:creationId xmlns:p14="http://schemas.microsoft.com/office/powerpoint/2010/main" val="399639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0825" y="836712"/>
            <a:ext cx="8642350" cy="647601"/>
          </a:xfrm>
        </p:spPr>
        <p:txBody>
          <a:bodyPr/>
          <a:lstStyle/>
          <a:p>
            <a:pPr eaLnBrk="1" hangingPunct="1">
              <a:defRPr/>
            </a:pPr>
            <a:r>
              <a:rPr lang="ru-RU" sz="2000" b="1" kern="1200" dirty="0">
                <a:solidFill>
                  <a:srgbClr val="CC0000"/>
                </a:solidFill>
                <a:latin typeface="Arial" charset="0"/>
                <a:ea typeface="+mn-ea"/>
                <a:cs typeface="+mn-cs"/>
              </a:rPr>
              <a:t>Методы и алгоритмы решения дискретных задач размещения и маршрутизации</a:t>
            </a:r>
          </a:p>
        </p:txBody>
      </p:sp>
      <p:sp>
        <p:nvSpPr>
          <p:cNvPr id="3" name="Объект 2"/>
          <p:cNvSpPr>
            <a:spLocks noGrp="1"/>
          </p:cNvSpPr>
          <p:nvPr>
            <p:ph idx="1"/>
          </p:nvPr>
        </p:nvSpPr>
        <p:spPr>
          <a:xfrm>
            <a:off x="250825" y="1484313"/>
            <a:ext cx="8642350" cy="2089150"/>
          </a:xfrm>
        </p:spPr>
        <p:txBody>
          <a:bodyPr/>
          <a:lstStyle/>
          <a:p>
            <a:pPr marL="0" indent="0" algn="just" eaLnBrk="1" hangingPunct="1">
              <a:buFontTx/>
              <a:buNone/>
              <a:defRPr/>
            </a:pPr>
            <a:r>
              <a:rPr lang="ru-RU" sz="1600" b="1" kern="1200" dirty="0" smtClean="0">
                <a:solidFill>
                  <a:schemeClr val="accent2"/>
                </a:solidFill>
              </a:rPr>
              <a:t>Разработан новый метод, алгоритм и программный комплекс для решения дискретных задач размещения и маршрутизации. Метод основан на моделях целочисленного программирования, исследования их полиэдральных структур и эвристических алгоритмов поиска </a:t>
            </a:r>
            <a:r>
              <a:rPr lang="ru-RU" sz="1600" b="1" kern="1200" dirty="0" err="1" smtClean="0">
                <a:solidFill>
                  <a:schemeClr val="accent2"/>
                </a:solidFill>
              </a:rPr>
              <a:t>субоптимальных</a:t>
            </a:r>
            <a:r>
              <a:rPr lang="ru-RU" sz="1600" b="1" kern="1200" dirty="0" smtClean="0">
                <a:solidFill>
                  <a:schemeClr val="accent2"/>
                </a:solidFill>
              </a:rPr>
              <a:t> решений. Программный комплекс показал высокую эффективность при решении задач диспетчерского управления на </a:t>
            </a:r>
            <a:r>
              <a:rPr lang="ru-RU" sz="1600" b="1" kern="1200" dirty="0" err="1" smtClean="0">
                <a:solidFill>
                  <a:schemeClr val="accent2"/>
                </a:solidFill>
              </a:rPr>
              <a:t>многоколейных</a:t>
            </a:r>
            <a:r>
              <a:rPr lang="ru-RU" sz="1600" b="1" kern="1200" dirty="0" smtClean="0">
                <a:solidFill>
                  <a:schemeClr val="accent2"/>
                </a:solidFill>
              </a:rPr>
              <a:t> участках железной дороги (призовое место в конкурсе секции железнодорожных приложений Института исследования операций и научного менеджмента США).</a:t>
            </a:r>
          </a:p>
          <a:p>
            <a:pPr marL="0" indent="0" eaLnBrk="1" hangingPunct="1">
              <a:buFontTx/>
              <a:buNone/>
              <a:defRPr/>
            </a:pPr>
            <a:endParaRPr lang="ru-RU" sz="1600" dirty="0" smtClean="0">
              <a:solidFill>
                <a:schemeClr val="accent6"/>
              </a:solidFill>
            </a:endParaRPr>
          </a:p>
        </p:txBody>
      </p:sp>
      <p:sp>
        <p:nvSpPr>
          <p:cNvPr id="4" name="TextBox 3"/>
          <p:cNvSpPr txBox="1"/>
          <p:nvPr/>
        </p:nvSpPr>
        <p:spPr>
          <a:xfrm>
            <a:off x="402184" y="5632451"/>
            <a:ext cx="8497887" cy="523875"/>
          </a:xfrm>
          <a:prstGeom prst="rect">
            <a:avLst/>
          </a:prstGeom>
          <a:noFill/>
        </p:spPr>
        <p:txBody>
          <a:bodyPr>
            <a:spAutoFit/>
          </a:bodyPr>
          <a:lstStyle/>
          <a:p>
            <a:pPr>
              <a:defRPr/>
            </a:pPr>
            <a:r>
              <a:rPr lang="ru-RU" sz="1400" dirty="0">
                <a:solidFill>
                  <a:schemeClr val="accent6"/>
                </a:solidFill>
              </a:rPr>
              <a:t>Исходя из схемы движения по </a:t>
            </a:r>
            <a:r>
              <a:rPr lang="ru-RU" sz="1400" dirty="0" err="1">
                <a:solidFill>
                  <a:schemeClr val="accent6"/>
                </a:solidFill>
              </a:rPr>
              <a:t>многоколлейным</a:t>
            </a:r>
            <a:r>
              <a:rPr lang="ru-RU" sz="1400" dirty="0">
                <a:solidFill>
                  <a:schemeClr val="accent6"/>
                </a:solidFill>
              </a:rPr>
              <a:t> железнодорожным путям, синтезируется математическая модель безопасного движения поездов. </a:t>
            </a:r>
          </a:p>
        </p:txBody>
      </p:sp>
      <p:pic>
        <p:nvPicPr>
          <p:cNvPr id="3077" name="Рисунок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0188" y="3709988"/>
            <a:ext cx="6192837"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346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Объект 4"/>
          <p:cNvSpPr>
            <a:spLocks/>
          </p:cNvSpPr>
          <p:nvPr/>
        </p:nvSpPr>
        <p:spPr bwMode="auto">
          <a:xfrm>
            <a:off x="539552" y="1406067"/>
            <a:ext cx="7848872" cy="2238957"/>
          </a:xfrm>
          <a:prstGeom prst="rect">
            <a:avLst/>
          </a:prstGeom>
          <a:noFill/>
          <a:ln w="9525">
            <a:noFill/>
            <a:miter lim="800000"/>
            <a:headEnd/>
            <a:tailEnd/>
          </a:ln>
        </p:spPr>
        <p:txBody>
          <a:bodyPr/>
          <a:lstStyle/>
          <a:p>
            <a:pPr indent="457200" algn="just">
              <a:spcBef>
                <a:spcPct val="20000"/>
              </a:spcBef>
            </a:pPr>
            <a:r>
              <a:rPr lang="ru-RU" sz="1600" b="1" dirty="0">
                <a:solidFill>
                  <a:schemeClr val="accent2"/>
                </a:solidFill>
                <a:latin typeface="+mn-lt"/>
              </a:rPr>
              <a:t>Разрабатываемые методы и средства интеллектуализации представления и обработки знаний базируются на автоматическом доказательстве теорем в исчислении позитивно-образованных формул (</a:t>
            </a:r>
            <a:r>
              <a:rPr lang="ru-RU" sz="1600" b="1" dirty="0" err="1">
                <a:solidFill>
                  <a:schemeClr val="accent2"/>
                </a:solidFill>
                <a:latin typeface="+mn-lt"/>
              </a:rPr>
              <a:t>ПО-формул</a:t>
            </a:r>
            <a:r>
              <a:rPr lang="ru-RU" sz="1600" b="1" dirty="0">
                <a:solidFill>
                  <a:schemeClr val="accent2"/>
                </a:solidFill>
                <a:latin typeface="+mn-lt"/>
              </a:rPr>
              <a:t>), которое используется на верхнем уровне централизованной системы управления группой АПР</a:t>
            </a:r>
            <a:r>
              <a:rPr lang="en-US" sz="1600" b="1" dirty="0">
                <a:solidFill>
                  <a:schemeClr val="accent2"/>
                </a:solidFill>
                <a:latin typeface="+mn-lt"/>
              </a:rPr>
              <a:t> </a:t>
            </a:r>
            <a:r>
              <a:rPr lang="ru-RU" sz="1600" b="1" dirty="0">
                <a:solidFill>
                  <a:schemeClr val="accent2"/>
                </a:solidFill>
                <a:latin typeface="+mn-lt"/>
              </a:rPr>
              <a:t>для конструирования планов с помощью логического вывода по формальным описаниям цели и функциональных возможностей объектов управления поодиночке и совместно. В реальном времени данные от АПР поступают в базу знаний и учитываются при конструировании планов. </a:t>
            </a:r>
          </a:p>
        </p:txBody>
      </p:sp>
      <p:grpSp>
        <p:nvGrpSpPr>
          <p:cNvPr id="13314" name="Group 30"/>
          <p:cNvGrpSpPr>
            <a:grpSpLocks/>
          </p:cNvGrpSpPr>
          <p:nvPr/>
        </p:nvGrpSpPr>
        <p:grpSpPr bwMode="auto">
          <a:xfrm>
            <a:off x="1403648" y="3782403"/>
            <a:ext cx="6595706" cy="2375797"/>
            <a:chOff x="1264" y="2341"/>
            <a:chExt cx="3217" cy="1672"/>
          </a:xfrm>
        </p:grpSpPr>
        <p:sp>
          <p:nvSpPr>
            <p:cNvPr id="13316" name="Line 8"/>
            <p:cNvSpPr>
              <a:spLocks noChangeShapeType="1"/>
            </p:cNvSpPr>
            <p:nvPr/>
          </p:nvSpPr>
          <p:spPr bwMode="auto">
            <a:xfrm flipV="1">
              <a:off x="1904" y="2971"/>
              <a:ext cx="0" cy="393"/>
            </a:xfrm>
            <a:prstGeom prst="line">
              <a:avLst/>
            </a:prstGeom>
            <a:noFill/>
            <a:ln w="9360">
              <a:solidFill>
                <a:srgbClr val="000000"/>
              </a:solidFill>
              <a:round/>
              <a:headEnd/>
              <a:tailEnd type="triangle" w="med" len="med"/>
            </a:ln>
          </p:spPr>
          <p:txBody>
            <a:bodyPr lIns="82945" tIns="41473" rIns="82945" bIns="41473"/>
            <a:lstStyle/>
            <a:p>
              <a:endParaRPr lang="ru-RU" sz="1400" b="1">
                <a:latin typeface="+mj-lt"/>
              </a:endParaRPr>
            </a:p>
          </p:txBody>
        </p:sp>
        <p:sp>
          <p:nvSpPr>
            <p:cNvPr id="13317" name="Rectangle 6"/>
            <p:cNvSpPr>
              <a:spLocks noChangeArrowheads="1"/>
            </p:cNvSpPr>
            <p:nvPr/>
          </p:nvSpPr>
          <p:spPr bwMode="auto">
            <a:xfrm>
              <a:off x="1264" y="3361"/>
              <a:ext cx="1755" cy="652"/>
            </a:xfrm>
            <a:prstGeom prst="rect">
              <a:avLst/>
            </a:prstGeom>
            <a:solidFill>
              <a:schemeClr val="bg1"/>
            </a:solidFill>
            <a:ln w="9360">
              <a:solidFill>
                <a:srgbClr val="000000"/>
              </a:solidFill>
              <a:round/>
              <a:headEnd/>
              <a:tailEnd/>
            </a:ln>
          </p:spPr>
          <p:txBody>
            <a:bodyPr wrap="none" lIns="81639" tIns="55188" rIns="81639" bIns="40820" anchorCtr="1"/>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dirty="0">
                  <a:solidFill>
                    <a:srgbClr val="000000"/>
                  </a:solidFill>
                  <a:latin typeface="+mj-lt"/>
                </a:rPr>
                <a:t>Виртуальная окружающая среда</a:t>
              </a:r>
            </a:p>
          </p:txBody>
        </p:sp>
        <p:sp>
          <p:nvSpPr>
            <p:cNvPr id="8" name="Rectangle 2"/>
            <p:cNvSpPr>
              <a:spLocks noChangeArrowheads="1"/>
            </p:cNvSpPr>
            <p:nvPr/>
          </p:nvSpPr>
          <p:spPr bwMode="auto">
            <a:xfrm>
              <a:off x="3479" y="2470"/>
              <a:ext cx="1002" cy="412"/>
            </a:xfrm>
            <a:prstGeom prst="roundRect">
              <a:avLst/>
            </a:prstGeom>
            <a:solidFill>
              <a:srgbClr val="92D050"/>
            </a:solidFill>
            <a:ln>
              <a:noFill/>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6"/>
            </a:fillRef>
            <a:effectRef idx="1">
              <a:schemeClr val="accent6"/>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dirty="0">
                  <a:solidFill>
                    <a:srgbClr val="000000"/>
                  </a:solidFill>
                  <a:latin typeface="+mj-lt"/>
                  <a:cs typeface="Arial" charset="0"/>
                </a:rPr>
                <a:t>Система АДТ</a:t>
              </a:r>
            </a:p>
          </p:txBody>
        </p:sp>
        <p:sp>
          <p:nvSpPr>
            <p:cNvPr id="9" name="Oval 3"/>
            <p:cNvSpPr>
              <a:spLocks noChangeArrowheads="1"/>
            </p:cNvSpPr>
            <p:nvPr/>
          </p:nvSpPr>
          <p:spPr bwMode="auto">
            <a:xfrm>
              <a:off x="1365" y="3642"/>
              <a:ext cx="463" cy="309"/>
            </a:xfrm>
            <a:prstGeom prst="ellipse">
              <a:avLst/>
            </a:prstGeom>
            <a:solidFill>
              <a:srgbClr val="FF9900"/>
            </a:solidFill>
            <a:ln>
              <a:headEnd/>
              <a:tailEnd/>
            </a:ln>
          </p:spPr>
          <p:style>
            <a:lnRef idx="0">
              <a:schemeClr val="accent2"/>
            </a:lnRef>
            <a:fillRef idx="3">
              <a:schemeClr val="accent2"/>
            </a:fillRef>
            <a:effectRef idx="3">
              <a:schemeClr val="accent2"/>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a:solidFill>
                    <a:srgbClr val="000000"/>
                  </a:solidFill>
                  <a:latin typeface="+mj-lt"/>
                  <a:cs typeface="Arial" charset="0"/>
                </a:rPr>
                <a:t>АПР</a:t>
              </a:r>
            </a:p>
          </p:txBody>
        </p:sp>
        <p:sp>
          <p:nvSpPr>
            <p:cNvPr id="10" name="Oval 4"/>
            <p:cNvSpPr>
              <a:spLocks noChangeArrowheads="1"/>
            </p:cNvSpPr>
            <p:nvPr/>
          </p:nvSpPr>
          <p:spPr bwMode="auto">
            <a:xfrm>
              <a:off x="1905" y="3642"/>
              <a:ext cx="463" cy="309"/>
            </a:xfrm>
            <a:prstGeom prst="ellipse">
              <a:avLst/>
            </a:prstGeom>
            <a:solidFill>
              <a:srgbClr val="FF9900"/>
            </a:solidFill>
            <a:ln>
              <a:headEnd/>
              <a:tailEnd/>
            </a:ln>
          </p:spPr>
          <p:style>
            <a:lnRef idx="0">
              <a:schemeClr val="accent2"/>
            </a:lnRef>
            <a:fillRef idx="3">
              <a:schemeClr val="accent2"/>
            </a:fillRef>
            <a:effectRef idx="3">
              <a:schemeClr val="accent2"/>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a:solidFill>
                    <a:srgbClr val="000000"/>
                  </a:solidFill>
                  <a:latin typeface="+mj-lt"/>
                  <a:cs typeface="Arial" charset="0"/>
                </a:rPr>
                <a:t>АПР</a:t>
              </a:r>
            </a:p>
          </p:txBody>
        </p:sp>
        <p:sp>
          <p:nvSpPr>
            <p:cNvPr id="11" name="Oval 5"/>
            <p:cNvSpPr>
              <a:spLocks noChangeArrowheads="1"/>
            </p:cNvSpPr>
            <p:nvPr/>
          </p:nvSpPr>
          <p:spPr bwMode="auto">
            <a:xfrm>
              <a:off x="2444" y="3642"/>
              <a:ext cx="463" cy="309"/>
            </a:xfrm>
            <a:prstGeom prst="ellipse">
              <a:avLst/>
            </a:prstGeom>
            <a:solidFill>
              <a:srgbClr val="FF9900"/>
            </a:solidFill>
            <a:ln>
              <a:headEnd/>
              <a:tailEnd/>
            </a:ln>
          </p:spPr>
          <p:style>
            <a:lnRef idx="0">
              <a:schemeClr val="accent2"/>
            </a:lnRef>
            <a:fillRef idx="3">
              <a:schemeClr val="accent2"/>
            </a:fillRef>
            <a:effectRef idx="3">
              <a:schemeClr val="accent2"/>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a:solidFill>
                    <a:srgbClr val="000000"/>
                  </a:solidFill>
                  <a:latin typeface="+mj-lt"/>
                  <a:cs typeface="Arial" charset="0"/>
                </a:rPr>
                <a:t>АПР</a:t>
              </a:r>
            </a:p>
          </p:txBody>
        </p:sp>
        <p:sp>
          <p:nvSpPr>
            <p:cNvPr id="13330" name="Line 7"/>
            <p:cNvSpPr>
              <a:spLocks noChangeShapeType="1"/>
            </p:cNvSpPr>
            <p:nvPr/>
          </p:nvSpPr>
          <p:spPr bwMode="auto">
            <a:xfrm>
              <a:off x="2290" y="2884"/>
              <a:ext cx="0" cy="480"/>
            </a:xfrm>
            <a:prstGeom prst="line">
              <a:avLst/>
            </a:prstGeom>
            <a:noFill/>
            <a:ln w="9360">
              <a:solidFill>
                <a:srgbClr val="000000"/>
              </a:solidFill>
              <a:round/>
              <a:headEnd/>
              <a:tailEnd type="triangle" w="med" len="med"/>
            </a:ln>
          </p:spPr>
          <p:txBody>
            <a:bodyPr lIns="82945" tIns="41473" rIns="82945" bIns="41473"/>
            <a:lstStyle/>
            <a:p>
              <a:endParaRPr lang="ru-RU" sz="1400" b="1">
                <a:latin typeface="+mj-lt"/>
              </a:endParaRPr>
            </a:p>
          </p:txBody>
        </p:sp>
        <p:sp>
          <p:nvSpPr>
            <p:cNvPr id="13331" name="Text Box 9"/>
            <p:cNvSpPr txBox="1">
              <a:spLocks noChangeArrowheads="1"/>
            </p:cNvSpPr>
            <p:nvPr/>
          </p:nvSpPr>
          <p:spPr bwMode="auto">
            <a:xfrm rot="16200000">
              <a:off x="1539" y="2838"/>
              <a:ext cx="198" cy="593"/>
            </a:xfrm>
            <a:prstGeom prst="rect">
              <a:avLst/>
            </a:prstGeom>
            <a:noFill/>
            <a:ln w="9525">
              <a:noFill/>
              <a:round/>
              <a:headEnd/>
              <a:tailEnd/>
            </a:ln>
          </p:spPr>
          <p:txBody>
            <a:bodyPr vert="eaVert" lIns="81639" tIns="55188" rIns="81639" bIns="40820"/>
            <a:lstStyle/>
            <a:p>
              <a: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a:solidFill>
                    <a:srgbClr val="000000"/>
                  </a:solidFill>
                  <a:latin typeface="+mj-lt"/>
                </a:rPr>
                <a:t>Состояние</a:t>
              </a:r>
            </a:p>
          </p:txBody>
        </p:sp>
        <p:sp>
          <p:nvSpPr>
            <p:cNvPr id="13332" name="Line 10"/>
            <p:cNvSpPr>
              <a:spLocks noChangeShapeType="1"/>
            </p:cNvSpPr>
            <p:nvPr/>
          </p:nvSpPr>
          <p:spPr bwMode="auto">
            <a:xfrm>
              <a:off x="2630" y="2573"/>
              <a:ext cx="849" cy="1"/>
            </a:xfrm>
            <a:prstGeom prst="line">
              <a:avLst/>
            </a:prstGeom>
            <a:noFill/>
            <a:ln w="9360">
              <a:solidFill>
                <a:srgbClr val="000000"/>
              </a:solidFill>
              <a:round/>
              <a:headEnd/>
              <a:tailEnd type="triangle" w="med" len="med"/>
            </a:ln>
          </p:spPr>
          <p:txBody>
            <a:bodyPr lIns="82945" tIns="41473" rIns="82945" bIns="41473"/>
            <a:lstStyle/>
            <a:p>
              <a:endParaRPr lang="ru-RU" sz="1400" b="1">
                <a:latin typeface="+mj-lt"/>
              </a:endParaRPr>
            </a:p>
          </p:txBody>
        </p:sp>
        <p:sp>
          <p:nvSpPr>
            <p:cNvPr id="13333" name="Line 11"/>
            <p:cNvSpPr>
              <a:spLocks noChangeShapeType="1"/>
            </p:cNvSpPr>
            <p:nvPr/>
          </p:nvSpPr>
          <p:spPr bwMode="auto">
            <a:xfrm flipH="1">
              <a:off x="2629" y="2764"/>
              <a:ext cx="851" cy="1"/>
            </a:xfrm>
            <a:prstGeom prst="line">
              <a:avLst/>
            </a:prstGeom>
            <a:noFill/>
            <a:ln w="9360">
              <a:solidFill>
                <a:srgbClr val="000000"/>
              </a:solidFill>
              <a:round/>
              <a:headEnd/>
              <a:tailEnd type="triangle" w="med" len="med"/>
            </a:ln>
          </p:spPr>
          <p:txBody>
            <a:bodyPr lIns="82945" tIns="41473" rIns="82945" bIns="41473"/>
            <a:lstStyle/>
            <a:p>
              <a:endParaRPr lang="ru-RU" sz="1400" b="1">
                <a:latin typeface="+mj-lt"/>
              </a:endParaRPr>
            </a:p>
          </p:txBody>
        </p:sp>
        <p:sp>
          <p:nvSpPr>
            <p:cNvPr id="13334" name="Text Box 12"/>
            <p:cNvSpPr txBox="1">
              <a:spLocks noChangeArrowheads="1"/>
            </p:cNvSpPr>
            <p:nvPr/>
          </p:nvSpPr>
          <p:spPr bwMode="auto">
            <a:xfrm>
              <a:off x="2639" y="2341"/>
              <a:ext cx="838" cy="198"/>
            </a:xfrm>
            <a:prstGeom prst="rect">
              <a:avLst/>
            </a:prstGeom>
            <a:noFill/>
            <a:ln w="9525">
              <a:noFill/>
              <a:round/>
              <a:headEnd/>
              <a:tailEnd/>
            </a:ln>
          </p:spPr>
          <p:txBody>
            <a:bodyPr wrap="none" lIns="81639" tIns="55188" rIns="81639" bIns="40820"/>
            <a:lstStyle/>
            <a:p>
              <a: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dirty="0">
                  <a:solidFill>
                    <a:srgbClr val="000000"/>
                  </a:solidFill>
                  <a:latin typeface="+mj-lt"/>
                </a:rPr>
                <a:t>Состояние, цели</a:t>
              </a:r>
            </a:p>
          </p:txBody>
        </p:sp>
        <p:sp>
          <p:nvSpPr>
            <p:cNvPr id="13335" name="Text Box 13"/>
            <p:cNvSpPr txBox="1">
              <a:spLocks noChangeArrowheads="1"/>
            </p:cNvSpPr>
            <p:nvPr/>
          </p:nvSpPr>
          <p:spPr bwMode="auto">
            <a:xfrm>
              <a:off x="2653" y="2727"/>
              <a:ext cx="754" cy="198"/>
            </a:xfrm>
            <a:prstGeom prst="rect">
              <a:avLst/>
            </a:prstGeom>
            <a:noFill/>
            <a:ln w="9525">
              <a:noFill/>
              <a:round/>
              <a:headEnd/>
              <a:tailEnd/>
            </a:ln>
          </p:spPr>
          <p:txBody>
            <a:bodyPr wrap="none" lIns="81639" tIns="55188" rIns="81639" bIns="40820"/>
            <a:lstStyle/>
            <a:p>
              <a: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a:solidFill>
                    <a:srgbClr val="000000"/>
                  </a:solidFill>
                  <a:latin typeface="+mj-lt"/>
                </a:rPr>
                <a:t>Корректировки</a:t>
              </a:r>
            </a:p>
          </p:txBody>
        </p:sp>
        <p:sp>
          <p:nvSpPr>
            <p:cNvPr id="13336" name="Text Box 14"/>
            <p:cNvSpPr txBox="1">
              <a:spLocks noChangeArrowheads="1"/>
            </p:cNvSpPr>
            <p:nvPr/>
          </p:nvSpPr>
          <p:spPr bwMode="auto">
            <a:xfrm rot="16200000">
              <a:off x="2416" y="2954"/>
              <a:ext cx="198" cy="313"/>
            </a:xfrm>
            <a:prstGeom prst="rect">
              <a:avLst/>
            </a:prstGeom>
            <a:noFill/>
            <a:ln w="9525">
              <a:noFill/>
              <a:round/>
              <a:headEnd/>
              <a:tailEnd/>
            </a:ln>
          </p:spPr>
          <p:txBody>
            <a:bodyPr vert="eaVert" wrap="none" lIns="81639" tIns="55188" rIns="81639" bIns="40820"/>
            <a:lstStyle/>
            <a:p>
              <a:pP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ru-RU" sz="1400" b="1" dirty="0">
                  <a:solidFill>
                    <a:srgbClr val="000000"/>
                  </a:solidFill>
                  <a:latin typeface="+mj-lt"/>
                </a:rPr>
                <a:t>Цели</a:t>
              </a:r>
            </a:p>
          </p:txBody>
        </p:sp>
        <p:sp>
          <p:nvSpPr>
            <p:cNvPr id="13337" name="Text Box 17"/>
            <p:cNvSpPr txBox="1">
              <a:spLocks noChangeArrowheads="1"/>
            </p:cNvSpPr>
            <p:nvPr/>
          </p:nvSpPr>
          <p:spPr bwMode="auto">
            <a:xfrm>
              <a:off x="2835" y="2568"/>
              <a:ext cx="377" cy="211"/>
            </a:xfrm>
            <a:prstGeom prst="rect">
              <a:avLst/>
            </a:prstGeom>
            <a:noFill/>
            <a:ln w="9525">
              <a:noFill/>
              <a:miter lim="800000"/>
              <a:headEnd/>
              <a:tailEnd/>
            </a:ln>
          </p:spPr>
          <p:txBody>
            <a:bodyPr wrap="none" lIns="82945" tIns="41473" rIns="82945" bIns="41473">
              <a:spAutoFit/>
            </a:bodyPr>
            <a:lstStyle/>
            <a:p>
              <a:r>
                <a:rPr lang="ru-RU" sz="1400" b="1">
                  <a:latin typeface="+mj-lt"/>
                </a:rPr>
                <a:t>Планы</a:t>
              </a:r>
            </a:p>
          </p:txBody>
        </p:sp>
        <p:sp>
          <p:nvSpPr>
            <p:cNvPr id="20" name="Rectangle 1"/>
            <p:cNvSpPr>
              <a:spLocks noChangeArrowheads="1"/>
            </p:cNvSpPr>
            <p:nvPr/>
          </p:nvSpPr>
          <p:spPr bwMode="auto">
            <a:xfrm>
              <a:off x="1568" y="2437"/>
              <a:ext cx="1064" cy="515"/>
            </a:xfrm>
            <a:prstGeom prst="roundRect">
              <a:avLst/>
            </a:prstGeom>
            <a:solidFill>
              <a:srgbClr val="92D050"/>
            </a:solidFill>
            <a:ln>
              <a:noFill/>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wrap="none" lIns="81639" tIns="55188" rIns="81639" bIns="40820" anchor="ctr"/>
            <a:lstStyle/>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dirty="0">
                  <a:solidFill>
                    <a:srgbClr val="000000"/>
                  </a:solidFill>
                  <a:latin typeface="+mj-lt"/>
                  <a:cs typeface="Arial" charset="0"/>
                </a:rPr>
                <a:t>Центральный сервер</a:t>
              </a:r>
              <a:endParaRPr lang="en-US" sz="1400" b="1" dirty="0">
                <a:solidFill>
                  <a:srgbClr val="000000"/>
                </a:solidFill>
                <a:latin typeface="+mj-lt"/>
                <a:cs typeface="Arial" charset="0"/>
              </a:endParaRPr>
            </a:p>
            <a:p>
              <a:pPr algn="ct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defRPr/>
              </a:pPr>
              <a:r>
                <a:rPr lang="ru-RU" sz="1400" b="1" dirty="0">
                  <a:solidFill>
                    <a:srgbClr val="000000"/>
                  </a:solidFill>
                  <a:latin typeface="+mj-lt"/>
                  <a:cs typeface="Arial" charset="0"/>
                </a:rPr>
                <a:t>База фактов и правил</a:t>
              </a:r>
            </a:p>
          </p:txBody>
        </p:sp>
      </p:grpSp>
      <p:sp>
        <p:nvSpPr>
          <p:cNvPr id="13342" name="Rectangle 30"/>
          <p:cNvSpPr>
            <a:spLocks noChangeArrowheads="1"/>
          </p:cNvSpPr>
          <p:nvPr/>
        </p:nvSpPr>
        <p:spPr bwMode="auto">
          <a:xfrm>
            <a:off x="1683345" y="836712"/>
            <a:ext cx="6388993" cy="400110"/>
          </a:xfrm>
          <a:prstGeom prst="rect">
            <a:avLst/>
          </a:prstGeom>
          <a:noFill/>
          <a:ln w="9525">
            <a:noFill/>
            <a:miter lim="800000"/>
            <a:headEnd/>
            <a:tailEnd/>
          </a:ln>
          <a:effectLst/>
        </p:spPr>
        <p:txBody>
          <a:bodyPr wrap="none">
            <a:spAutoFit/>
          </a:bodyPr>
          <a:lstStyle/>
          <a:p>
            <a:r>
              <a:rPr lang="ru-RU" sz="2000" b="1" dirty="0">
                <a:solidFill>
                  <a:srgbClr val="CC0000"/>
                </a:solidFill>
              </a:rPr>
              <a:t>УПРАВЛЕНИЕ ГРУППОЙ ПОДВОДНЫХ РОБОТОВ</a:t>
            </a:r>
            <a:endParaRPr lang="en-GB" sz="2000" b="1" dirty="0">
              <a:solidFill>
                <a:srgbClr val="CC0000"/>
              </a:solidFill>
            </a:endParaRPr>
          </a:p>
        </p:txBody>
      </p:sp>
    </p:spTree>
    <p:extLst>
      <p:ext uri="{BB962C8B-B14F-4D97-AF65-F5344CB8AC3E}">
        <p14:creationId xmlns:p14="http://schemas.microsoft.com/office/powerpoint/2010/main" val="1944337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5"/>
          <p:cNvSpPr txBox="1">
            <a:spLocks noChangeArrowheads="1"/>
          </p:cNvSpPr>
          <p:nvPr/>
        </p:nvSpPr>
        <p:spPr bwMode="auto">
          <a:xfrm>
            <a:off x="179511" y="836712"/>
            <a:ext cx="8713663" cy="5847755"/>
          </a:xfrm>
          <a:prstGeom prst="rect">
            <a:avLst/>
          </a:prstGeom>
          <a:noFill/>
          <a:ln>
            <a:noFill/>
          </a:ln>
          <a:effectLst/>
          <a:extLst/>
        </p:spPr>
        <p:txBody>
          <a:bodyPr wrap="square">
            <a:spAutoFit/>
          </a:bodyPr>
          <a:lstStyle/>
          <a:p>
            <a:pPr algn="ctr">
              <a:defRPr/>
            </a:pPr>
            <a:r>
              <a:rPr lang="ru-RU" altLang="ru-RU" sz="2400" b="1" dirty="0">
                <a:solidFill>
                  <a:srgbClr val="CC0000"/>
                </a:solidFill>
              </a:rPr>
              <a:t>ОСНОВНЫЕ НАУЧНЫЕ НАПРАВЛЕНИЯ:</a:t>
            </a:r>
          </a:p>
          <a:p>
            <a:pPr marL="285750" indent="-285750" algn="just">
              <a:spcAft>
                <a:spcPts val="600"/>
              </a:spcAft>
              <a:buFont typeface="Arial" panose="020B0604020202020204" pitchFamily="34" charset="0"/>
              <a:buChar char="•"/>
              <a:defRPr/>
            </a:pPr>
            <a:r>
              <a:rPr lang="ru-RU" sz="2000" b="1" dirty="0" smtClean="0">
                <a:solidFill>
                  <a:schemeClr val="accent2"/>
                </a:solidFill>
              </a:rPr>
              <a:t>теория </a:t>
            </a:r>
            <a:r>
              <a:rPr lang="ru-RU" sz="2000" b="1" dirty="0">
                <a:solidFill>
                  <a:schemeClr val="accent2"/>
                </a:solidFill>
              </a:rPr>
              <a:t>и методы исследования эволюционных уравнений и динамических систем с приложениями;</a:t>
            </a:r>
          </a:p>
          <a:p>
            <a:pPr marL="285750" indent="-285750" algn="just">
              <a:spcAft>
                <a:spcPts val="600"/>
              </a:spcAft>
              <a:buFont typeface="Arial" panose="020B0604020202020204" pitchFamily="34" charset="0"/>
              <a:buChar char="•"/>
              <a:defRPr/>
            </a:pPr>
            <a:r>
              <a:rPr lang="ru-RU" sz="2000" b="1" dirty="0">
                <a:solidFill>
                  <a:schemeClr val="accent2"/>
                </a:solidFill>
              </a:rPr>
              <a:t>качественная теория и методы управления с приложениями</a:t>
            </a:r>
          </a:p>
          <a:p>
            <a:pPr marL="285750" indent="-285750" algn="just">
              <a:spcAft>
                <a:spcPts val="600"/>
              </a:spcAft>
              <a:buFont typeface="Arial" panose="020B0604020202020204" pitchFamily="34" charset="0"/>
              <a:buChar char="•"/>
              <a:defRPr/>
            </a:pPr>
            <a:r>
              <a:rPr lang="ru-RU" sz="2000" b="1" dirty="0">
                <a:solidFill>
                  <a:schemeClr val="accent2"/>
                </a:solidFill>
              </a:rPr>
              <a:t>методы математической физики в задачах теории поля, газовой и плазменной динамики;</a:t>
            </a:r>
          </a:p>
          <a:p>
            <a:pPr marL="285750" indent="-285750" algn="just">
              <a:spcAft>
                <a:spcPts val="600"/>
              </a:spcAft>
              <a:buFont typeface="Arial" panose="020B0604020202020204" pitchFamily="34" charset="0"/>
              <a:buChar char="•"/>
              <a:defRPr/>
            </a:pPr>
            <a:r>
              <a:rPr lang="ru-RU" sz="2000" b="1" dirty="0">
                <a:solidFill>
                  <a:schemeClr val="accent2"/>
                </a:solidFill>
              </a:rPr>
              <a:t>теория, алгоритмы и вычислительные технологии решения задач оптимизации и исследования операций;</a:t>
            </a:r>
          </a:p>
          <a:p>
            <a:pPr marL="285750" indent="-285750" algn="just">
              <a:spcAft>
                <a:spcPts val="600"/>
              </a:spcAft>
              <a:buFont typeface="Arial" panose="020B0604020202020204" pitchFamily="34" charset="0"/>
              <a:buChar char="•"/>
              <a:defRPr/>
            </a:pPr>
            <a:r>
              <a:rPr lang="ru-RU" sz="2000" b="1" dirty="0">
                <a:solidFill>
                  <a:schemeClr val="accent2"/>
                </a:solidFill>
              </a:rPr>
              <a:t>теоретические основы и технологии организации распределённых и высокопроизводительных вычислительных систем;</a:t>
            </a:r>
          </a:p>
          <a:p>
            <a:pPr marL="285750" indent="-285750" algn="just">
              <a:spcAft>
                <a:spcPts val="600"/>
              </a:spcAft>
              <a:buFont typeface="Arial" panose="020B0604020202020204" pitchFamily="34" charset="0"/>
              <a:buChar char="•"/>
              <a:defRPr/>
            </a:pPr>
            <a:r>
              <a:rPr lang="ru-RU" sz="2000" b="1" dirty="0">
                <a:solidFill>
                  <a:schemeClr val="accent2"/>
                </a:solidFill>
              </a:rPr>
              <a:t>теоретические основы и технологии организации информационно-телекоммуникационных структур;</a:t>
            </a:r>
          </a:p>
          <a:p>
            <a:pPr marL="285750" indent="-285750" algn="just">
              <a:spcAft>
                <a:spcPts val="600"/>
              </a:spcAft>
              <a:buFont typeface="Arial" panose="020B0604020202020204" pitchFamily="34" charset="0"/>
              <a:buChar char="•"/>
              <a:defRPr/>
            </a:pPr>
            <a:r>
              <a:rPr lang="ru-RU" sz="2000" b="1" dirty="0">
                <a:solidFill>
                  <a:schemeClr val="accent2"/>
                </a:solidFill>
              </a:rPr>
              <a:t>методы, технологии и сервисы формирования информационно-аналитических , геоинформационных, вычислительных и программно-аппаратных систем в различных предметных областях.</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
          <p:cNvSpPr>
            <a:spLocks noChangeArrowheads="1"/>
          </p:cNvSpPr>
          <p:nvPr/>
        </p:nvSpPr>
        <p:spPr bwMode="auto">
          <a:xfrm>
            <a:off x="397395" y="867551"/>
            <a:ext cx="4246613" cy="2062103"/>
          </a:xfrm>
          <a:prstGeom prst="rect">
            <a:avLst/>
          </a:prstGeom>
          <a:noFill/>
          <a:ln w="9525">
            <a:noFill/>
            <a:miter lim="800000"/>
            <a:headEnd/>
            <a:tailEnd/>
          </a:ln>
        </p:spPr>
        <p:txBody>
          <a:bodyPr wrap="square" anchor="ctr">
            <a:spAutoFit/>
          </a:bodyPr>
          <a:lstStyle/>
          <a:p>
            <a:pPr indent="349250" algn="just">
              <a:tabLst>
                <a:tab pos="3060700" algn="ctr"/>
                <a:tab pos="6119813" algn="r"/>
              </a:tabLst>
            </a:pPr>
            <a:r>
              <a:rPr lang="ru-RU" sz="1600" b="1" dirty="0">
                <a:solidFill>
                  <a:schemeClr val="accent2"/>
                </a:solidFill>
                <a:latin typeface="+mn-lt"/>
              </a:rPr>
              <a:t>На разных уровнях управления группами АПР применяется дискретно-событийное моделирование. Для исследования и построения дискретно-событийных систем применяется адаптированный метод функций Ляпунова, а также оригинальный метод логико-алгебраических уравнений</a:t>
            </a:r>
            <a:r>
              <a:rPr lang="ru-RU" sz="1600" b="1" dirty="0" smtClean="0">
                <a:solidFill>
                  <a:schemeClr val="accent2"/>
                </a:solidFill>
                <a:latin typeface="+mn-lt"/>
              </a:rPr>
              <a:t>.</a:t>
            </a:r>
          </a:p>
        </p:txBody>
      </p:sp>
      <p:sp>
        <p:nvSpPr>
          <p:cNvPr id="21" name="Содержимое 4"/>
          <p:cNvSpPr txBox="1">
            <a:spLocks/>
          </p:cNvSpPr>
          <p:nvPr/>
        </p:nvSpPr>
        <p:spPr bwMode="auto">
          <a:xfrm>
            <a:off x="3707905" y="6088386"/>
            <a:ext cx="5040560" cy="508966"/>
          </a:xfrm>
          <a:prstGeom prst="rect">
            <a:avLst/>
          </a:prstGeom>
          <a:noFill/>
          <a:ln w="9525">
            <a:noFill/>
            <a:miter lim="800000"/>
            <a:headEnd/>
            <a:tailEnd/>
          </a:ln>
        </p:spPr>
        <p:txBody>
          <a:bodyPr/>
          <a:lstStyle/>
          <a:p>
            <a:pPr algn="ctr" eaLnBrk="0" hangingPunct="0">
              <a:buFont typeface="Arial" charset="0"/>
              <a:buNone/>
            </a:pPr>
            <a:r>
              <a:rPr lang="ru-RU" sz="1400" b="1" dirty="0">
                <a:solidFill>
                  <a:schemeClr val="accent2"/>
                </a:solidFill>
                <a:latin typeface="+mn-lt"/>
              </a:rPr>
              <a:t>Начальное</a:t>
            </a:r>
            <a:r>
              <a:rPr lang="ru-RU" dirty="0">
                <a:latin typeface="Cambria" pitchFamily="18" charset="0"/>
                <a:cs typeface="Times New Roman" pitchFamily="18" charset="0"/>
              </a:rPr>
              <a:t> </a:t>
            </a:r>
            <a:r>
              <a:rPr lang="ru-RU" sz="1400" b="1" dirty="0">
                <a:solidFill>
                  <a:schemeClr val="accent2"/>
                </a:solidFill>
                <a:latin typeface="+mn-lt"/>
              </a:rPr>
              <a:t>распределение сходится к пропорциональному</a:t>
            </a:r>
            <a:r>
              <a:rPr lang="en-US" sz="1400" b="1" dirty="0">
                <a:solidFill>
                  <a:schemeClr val="accent2"/>
                </a:solidFill>
                <a:latin typeface="+mn-lt"/>
              </a:rPr>
              <a:t>, x</a:t>
            </a:r>
            <a:r>
              <a:rPr lang="ru-RU" sz="1400" b="1" dirty="0">
                <a:solidFill>
                  <a:schemeClr val="accent2"/>
                </a:solidFill>
                <a:latin typeface="+mn-lt"/>
              </a:rPr>
              <a:t>(</a:t>
            </a:r>
            <a:r>
              <a:rPr lang="en-US" sz="1400" b="1" dirty="0">
                <a:solidFill>
                  <a:schemeClr val="accent2"/>
                </a:solidFill>
                <a:latin typeface="+mn-lt"/>
              </a:rPr>
              <a:t>i</a:t>
            </a:r>
            <a:r>
              <a:rPr lang="ru-RU" sz="1400" b="1" dirty="0">
                <a:solidFill>
                  <a:schemeClr val="accent2"/>
                </a:solidFill>
                <a:latin typeface="+mn-lt"/>
              </a:rPr>
              <a:t>)</a:t>
            </a:r>
            <a:r>
              <a:rPr lang="en-US" sz="1400" b="1" dirty="0">
                <a:solidFill>
                  <a:schemeClr val="accent2"/>
                </a:solidFill>
                <a:latin typeface="+mn-lt"/>
              </a:rPr>
              <a:t> </a:t>
            </a:r>
            <a:r>
              <a:rPr lang="ru-RU" sz="1400" b="1" dirty="0">
                <a:solidFill>
                  <a:schemeClr val="accent2"/>
                </a:solidFill>
                <a:latin typeface="+mn-lt"/>
              </a:rPr>
              <a:t>– число АНПА в области </a:t>
            </a:r>
            <a:r>
              <a:rPr lang="en-US" sz="1400" b="1" i="1" dirty="0">
                <a:solidFill>
                  <a:schemeClr val="accent2"/>
                </a:solidFill>
                <a:latin typeface="+mn-lt"/>
              </a:rPr>
              <a:t>i</a:t>
            </a:r>
            <a:endParaRPr lang="ru-RU" sz="1400" b="1" i="1" dirty="0">
              <a:solidFill>
                <a:schemeClr val="accent2"/>
              </a:solidFill>
              <a:latin typeface="+mn-lt"/>
            </a:endParaRPr>
          </a:p>
        </p:txBody>
      </p:sp>
      <p:pic>
        <p:nvPicPr>
          <p:cNvPr id="22" name="Picture 2" descr="E:\Работа\Гранты и проекты\Интеграционный проект\Для отчета 2011\Animation\mult.gif"/>
          <p:cNvPicPr>
            <a:picLocks noChangeAspect="1" noChangeArrowheads="1" noCrop="1"/>
          </p:cNvPicPr>
          <p:nvPr/>
        </p:nvPicPr>
        <p:blipFill>
          <a:blip r:embed="rId2" cstate="print"/>
          <a:srcRect/>
          <a:stretch>
            <a:fillRect/>
          </a:stretch>
        </p:blipFill>
        <p:spPr bwMode="auto">
          <a:xfrm>
            <a:off x="686768" y="4156919"/>
            <a:ext cx="2229048" cy="1959874"/>
          </a:xfrm>
          <a:prstGeom prst="rect">
            <a:avLst/>
          </a:prstGeom>
          <a:noFill/>
          <a:ln w="9525">
            <a:noFill/>
            <a:miter lim="800000"/>
            <a:headEnd/>
            <a:tailEnd/>
          </a:ln>
        </p:spPr>
      </p:pic>
      <p:graphicFrame>
        <p:nvGraphicFramePr>
          <p:cNvPr id="23" name="Диаграмма 22"/>
          <p:cNvGraphicFramePr/>
          <p:nvPr>
            <p:extLst>
              <p:ext uri="{D42A27DB-BD31-4B8C-83A1-F6EECF244321}">
                <p14:modId xmlns:p14="http://schemas.microsoft.com/office/powerpoint/2010/main" val="1441781788"/>
              </p:ext>
            </p:extLst>
          </p:nvPr>
        </p:nvGraphicFramePr>
        <p:xfrm>
          <a:off x="3488805" y="4143611"/>
          <a:ext cx="5284812" cy="1939313"/>
        </p:xfrm>
        <a:graphic>
          <a:graphicData uri="http://schemas.openxmlformats.org/drawingml/2006/chart">
            <c:chart xmlns:c="http://schemas.openxmlformats.org/drawingml/2006/chart" xmlns:r="http://schemas.openxmlformats.org/officeDocument/2006/relationships" r:id="rId3"/>
          </a:graphicData>
        </a:graphic>
      </p:graphicFrame>
      <p:sp>
        <p:nvSpPr>
          <p:cNvPr id="24" name="Прямоугольник 23"/>
          <p:cNvSpPr/>
          <p:nvPr/>
        </p:nvSpPr>
        <p:spPr>
          <a:xfrm>
            <a:off x="323528" y="6116793"/>
            <a:ext cx="3168352" cy="523220"/>
          </a:xfrm>
          <a:prstGeom prst="rect">
            <a:avLst/>
          </a:prstGeom>
        </p:spPr>
        <p:txBody>
          <a:bodyPr wrap="square">
            <a:spAutoFit/>
          </a:bodyPr>
          <a:lstStyle/>
          <a:p>
            <a:pPr lvl="0" algn="ctr" eaLnBrk="0" hangingPunct="0">
              <a:spcBef>
                <a:spcPct val="20000"/>
              </a:spcBef>
              <a:defRPr/>
            </a:pPr>
            <a:r>
              <a:rPr lang="ru-RU" sz="1400" b="1" dirty="0">
                <a:solidFill>
                  <a:schemeClr val="accent2"/>
                </a:solidFill>
                <a:latin typeface="+mn-lt"/>
              </a:rPr>
              <a:t>Сеть координаторов формирует </a:t>
            </a:r>
            <a:r>
              <a:rPr lang="ru-RU" sz="1400" b="1" i="1" dirty="0">
                <a:solidFill>
                  <a:schemeClr val="accent2"/>
                </a:solidFill>
                <a:latin typeface="+mn-lt"/>
              </a:rPr>
              <a:t>распределенный супервизор</a:t>
            </a:r>
          </a:p>
        </p:txBody>
      </p:sp>
      <p:pic>
        <p:nvPicPr>
          <p:cNvPr id="25" name="Рисунок 174" descr="Gif2\Разбиение 9-4.bmp"/>
          <p:cNvPicPr>
            <a:picLocks noChangeAspect="1" noChangeArrowheads="1"/>
          </p:cNvPicPr>
          <p:nvPr/>
        </p:nvPicPr>
        <p:blipFill>
          <a:blip r:embed="rId4" cstate="print"/>
          <a:srcRect/>
          <a:stretch>
            <a:fillRect/>
          </a:stretch>
        </p:blipFill>
        <p:spPr bwMode="auto">
          <a:xfrm>
            <a:off x="4775324" y="901238"/>
            <a:ext cx="3920967" cy="2083014"/>
          </a:xfrm>
          <a:prstGeom prst="rect">
            <a:avLst/>
          </a:prstGeom>
          <a:noFill/>
          <a:ln w="9525">
            <a:noFill/>
            <a:miter lim="800000"/>
            <a:headEnd/>
            <a:tailEnd/>
          </a:ln>
        </p:spPr>
      </p:pic>
      <p:sp>
        <p:nvSpPr>
          <p:cNvPr id="26" name="Rectangle 1"/>
          <p:cNvSpPr>
            <a:spLocks noChangeArrowheads="1"/>
          </p:cNvSpPr>
          <p:nvPr/>
        </p:nvSpPr>
        <p:spPr bwMode="auto">
          <a:xfrm>
            <a:off x="395536" y="2996952"/>
            <a:ext cx="8381156" cy="1077218"/>
          </a:xfrm>
          <a:prstGeom prst="rect">
            <a:avLst/>
          </a:prstGeom>
          <a:noFill/>
          <a:ln w="9525">
            <a:noFill/>
            <a:miter lim="800000"/>
            <a:headEnd/>
            <a:tailEnd/>
          </a:ln>
        </p:spPr>
        <p:txBody>
          <a:bodyPr wrap="square" anchor="ctr">
            <a:spAutoFit/>
          </a:bodyPr>
          <a:lstStyle/>
          <a:p>
            <a:pPr indent="349250" algn="just">
              <a:tabLst>
                <a:tab pos="3060700" algn="ctr"/>
                <a:tab pos="6119813" algn="r"/>
              </a:tabLst>
            </a:pPr>
            <a:r>
              <a:rPr lang="ru-RU" sz="1600" b="1" dirty="0" smtClean="0">
                <a:solidFill>
                  <a:schemeClr val="accent2"/>
                </a:solidFill>
                <a:latin typeface="+mn-lt"/>
              </a:rPr>
              <a:t>В </a:t>
            </a:r>
            <a:r>
              <a:rPr lang="ru-RU" sz="1600" b="1" dirty="0">
                <a:solidFill>
                  <a:schemeClr val="accent2"/>
                </a:solidFill>
                <a:latin typeface="+mn-lt"/>
              </a:rPr>
              <a:t>частности, для задачи децентрализованного распределения по областям в соответствии с приоритетами показана асимптотическая устойчивость по Ляпунову множества, описывающего равномерное распределение, максимально близкого к пропорциональному. </a:t>
            </a:r>
          </a:p>
        </p:txBody>
      </p:sp>
    </p:spTree>
    <p:extLst>
      <p:ext uri="{BB962C8B-B14F-4D97-AF65-F5344CB8AC3E}">
        <p14:creationId xmlns:p14="http://schemas.microsoft.com/office/powerpoint/2010/main" val="10781408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7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48" name="Rectangle 7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49" name="Rectangle 9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0" name="Rectangle 10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1" name="Rectangle 10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2"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3"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31755" name="Прямоугольник 22"/>
          <p:cNvSpPr>
            <a:spLocks noChangeArrowheads="1"/>
          </p:cNvSpPr>
          <p:nvPr/>
        </p:nvSpPr>
        <p:spPr bwMode="auto">
          <a:xfrm>
            <a:off x="555154" y="4582635"/>
            <a:ext cx="7417593" cy="2086725"/>
          </a:xfrm>
          <a:prstGeom prst="rect">
            <a:avLst/>
          </a:prstGeom>
          <a:noFill/>
          <a:ln w="9525">
            <a:noFill/>
            <a:miter lim="800000"/>
            <a:headEnd/>
            <a:tailEnd/>
          </a:ln>
        </p:spPr>
        <p:txBody>
          <a:bodyPr wrap="square">
            <a:spAutoFit/>
          </a:bodyPr>
          <a:lstStyle/>
          <a:p>
            <a:pPr marL="457200" indent="-457200" eaLnBrk="0" hangingPunct="0">
              <a:lnSpc>
                <a:spcPct val="120000"/>
              </a:lnSpc>
              <a:buFont typeface="Calibri" pitchFamily="34" charset="0"/>
              <a:buAutoNum type="romanUcPeriod"/>
            </a:pPr>
            <a:r>
              <a:rPr lang="ru-RU" dirty="0" smtClean="0">
                <a:latin typeface="+mn-lt"/>
              </a:rPr>
              <a:t>Движение с сохранением строя </a:t>
            </a:r>
            <a:r>
              <a:rPr lang="en-US" dirty="0" smtClean="0">
                <a:latin typeface="+mn-lt"/>
              </a:rPr>
              <a:t> (</a:t>
            </a:r>
            <a:r>
              <a:rPr lang="ru-RU" dirty="0" smtClean="0">
                <a:latin typeface="+mn-lt"/>
              </a:rPr>
              <a:t>в левой формации, правой формации</a:t>
            </a:r>
            <a:r>
              <a:rPr lang="en-US" dirty="0" smtClean="0">
                <a:latin typeface="+mn-lt"/>
              </a:rPr>
              <a:t>)</a:t>
            </a:r>
          </a:p>
          <a:p>
            <a:pPr marL="457200" indent="-457200" eaLnBrk="0" hangingPunct="0">
              <a:lnSpc>
                <a:spcPct val="120000"/>
              </a:lnSpc>
              <a:buFont typeface="Calibri" pitchFamily="34" charset="0"/>
              <a:buAutoNum type="romanUcPeriod"/>
            </a:pPr>
            <a:r>
              <a:rPr lang="ru-RU" dirty="0" smtClean="0">
                <a:latin typeface="+mn-lt"/>
              </a:rPr>
              <a:t>Обход препятствий с  сохранением связи между роботами</a:t>
            </a:r>
            <a:endParaRPr lang="en-US" dirty="0" smtClean="0">
              <a:latin typeface="+mn-lt"/>
            </a:endParaRPr>
          </a:p>
          <a:p>
            <a:pPr marL="457200" indent="-457200" eaLnBrk="0" hangingPunct="0">
              <a:lnSpc>
                <a:spcPct val="120000"/>
              </a:lnSpc>
              <a:buFont typeface="Calibri" pitchFamily="34" charset="0"/>
              <a:buAutoNum type="romanUcPeriod"/>
            </a:pPr>
            <a:r>
              <a:rPr lang="ru-RU" dirty="0" smtClean="0">
                <a:latin typeface="+mn-lt"/>
              </a:rPr>
              <a:t>Сбор формации (после выполнения маневров по перестроению, либо после обхода препятствия)</a:t>
            </a:r>
            <a:endParaRPr lang="en-US" dirty="0" smtClean="0">
              <a:latin typeface="+mn-lt"/>
            </a:endParaRPr>
          </a:p>
          <a:p>
            <a:pPr marL="457200" indent="-457200" eaLnBrk="0" hangingPunct="0">
              <a:lnSpc>
                <a:spcPct val="120000"/>
              </a:lnSpc>
              <a:buFont typeface="Calibri" pitchFamily="34" charset="0"/>
              <a:buAutoNum type="romanUcPeriod"/>
            </a:pPr>
            <a:r>
              <a:rPr lang="ru-RU" dirty="0" smtClean="0">
                <a:latin typeface="+mn-lt"/>
              </a:rPr>
              <a:t>Программные повороты и развороты</a:t>
            </a:r>
            <a:endParaRPr lang="ru-RU" dirty="0">
              <a:latin typeface="+mn-lt"/>
            </a:endParaRPr>
          </a:p>
        </p:txBody>
      </p:sp>
      <p:sp>
        <p:nvSpPr>
          <p:cNvPr id="19" name="Прямоугольник 13"/>
          <p:cNvSpPr>
            <a:spLocks noChangeArrowheads="1"/>
          </p:cNvSpPr>
          <p:nvPr/>
        </p:nvSpPr>
        <p:spPr bwMode="auto">
          <a:xfrm>
            <a:off x="539552" y="4141295"/>
            <a:ext cx="7416824" cy="369332"/>
          </a:xfrm>
          <a:prstGeom prst="rect">
            <a:avLst/>
          </a:prstGeom>
          <a:noFill/>
          <a:ln w="9525">
            <a:noFill/>
            <a:miter lim="800000"/>
            <a:headEnd/>
            <a:tailEnd/>
          </a:ln>
        </p:spPr>
        <p:txBody>
          <a:bodyPr wrap="square">
            <a:spAutoFit/>
          </a:bodyPr>
          <a:lstStyle/>
          <a:p>
            <a:r>
              <a:rPr lang="ru-RU" dirty="0" smtClean="0">
                <a:solidFill>
                  <a:srgbClr val="0070C0"/>
                </a:solidFill>
                <a:latin typeface="+mn-lt"/>
                <a:cs typeface="Times New Roman" pitchFamily="18" charset="0"/>
              </a:rPr>
              <a:t>Режимы движения группы</a:t>
            </a:r>
            <a:r>
              <a:rPr lang="en-US" dirty="0" smtClean="0">
                <a:solidFill>
                  <a:srgbClr val="0070C0"/>
                </a:solidFill>
                <a:latin typeface="+mn-lt"/>
                <a:cs typeface="Times New Roman" pitchFamily="18" charset="0"/>
              </a:rPr>
              <a:t> (</a:t>
            </a:r>
            <a:r>
              <a:rPr lang="ru-RU" dirty="0" smtClean="0">
                <a:solidFill>
                  <a:srgbClr val="0070C0"/>
                </a:solidFill>
                <a:latin typeface="+mn-lt"/>
                <a:cs typeface="Times New Roman" pitchFamily="18" charset="0"/>
              </a:rPr>
              <a:t>элементарные поведения группы</a:t>
            </a:r>
            <a:r>
              <a:rPr lang="en-US" dirty="0" smtClean="0">
                <a:solidFill>
                  <a:srgbClr val="0070C0"/>
                </a:solidFill>
                <a:latin typeface="+mn-lt"/>
                <a:cs typeface="Times New Roman" pitchFamily="18" charset="0"/>
              </a:rPr>
              <a:t>)</a:t>
            </a:r>
            <a:endParaRPr lang="ru-RU" dirty="0">
              <a:solidFill>
                <a:srgbClr val="0070C0"/>
              </a:solidFill>
              <a:latin typeface="+mn-lt"/>
              <a:cs typeface="Times New Roman" pitchFamily="18" charset="0"/>
            </a:endParaRPr>
          </a:p>
        </p:txBody>
      </p:sp>
      <p:sp>
        <p:nvSpPr>
          <p:cNvPr id="40" name="Прямоугольник 22"/>
          <p:cNvSpPr>
            <a:spLocks noChangeArrowheads="1"/>
          </p:cNvSpPr>
          <p:nvPr/>
        </p:nvSpPr>
        <p:spPr bwMode="auto">
          <a:xfrm>
            <a:off x="3757391" y="1515439"/>
            <a:ext cx="4929410" cy="2751522"/>
          </a:xfrm>
          <a:prstGeom prst="rect">
            <a:avLst/>
          </a:prstGeom>
          <a:noFill/>
          <a:ln w="9525">
            <a:noFill/>
            <a:miter lim="800000"/>
            <a:headEnd/>
            <a:tailEnd/>
          </a:ln>
        </p:spPr>
        <p:txBody>
          <a:bodyPr wrap="square">
            <a:spAutoFit/>
          </a:bodyPr>
          <a:lstStyle/>
          <a:p>
            <a:pPr>
              <a:lnSpc>
                <a:spcPct val="120000"/>
              </a:lnSpc>
            </a:pPr>
            <a:r>
              <a:rPr lang="ru-RU" dirty="0" smtClean="0">
                <a:solidFill>
                  <a:srgbClr val="0070C0"/>
                </a:solidFill>
                <a:latin typeface="+mn-lt"/>
              </a:rPr>
              <a:t>Оператор</a:t>
            </a:r>
            <a:r>
              <a:rPr lang="ru-RU" dirty="0" smtClean="0">
                <a:latin typeface="+mn-lt"/>
              </a:rPr>
              <a:t> генерирует траекторию по типу «туда-обратно» (</a:t>
            </a:r>
            <a:r>
              <a:rPr lang="en-US" dirty="0">
                <a:latin typeface="+mn-lt"/>
              </a:rPr>
              <a:t>lawn-mowing pattern</a:t>
            </a:r>
            <a:r>
              <a:rPr lang="ru-RU" dirty="0" smtClean="0">
                <a:latin typeface="+mn-lt"/>
              </a:rPr>
              <a:t>), покрывающих заданную область.</a:t>
            </a:r>
          </a:p>
          <a:p>
            <a:pPr>
              <a:lnSpc>
                <a:spcPct val="120000"/>
              </a:lnSpc>
            </a:pPr>
            <a:r>
              <a:rPr lang="ru-RU" dirty="0" smtClean="0">
                <a:solidFill>
                  <a:srgbClr val="0070C0"/>
                </a:solidFill>
                <a:latin typeface="+mn-lt"/>
              </a:rPr>
              <a:t>Аппараты</a:t>
            </a:r>
            <a:r>
              <a:rPr lang="ru-RU" dirty="0" smtClean="0">
                <a:latin typeface="+mn-lt"/>
              </a:rPr>
              <a:t> движутся  на заданной глубине по вдоль этой траектории, сохраняя некоторую конфигурацию во время рабочих ходов и избегая столкновения с препятствиями. </a:t>
            </a:r>
            <a:endParaRPr lang="ru-RU" dirty="0">
              <a:latin typeface="+mn-lt"/>
            </a:endParaRPr>
          </a:p>
        </p:txBody>
      </p:sp>
      <p:grpSp>
        <p:nvGrpSpPr>
          <p:cNvPr id="15" name="Группа 14"/>
          <p:cNvGrpSpPr/>
          <p:nvPr/>
        </p:nvGrpSpPr>
        <p:grpSpPr>
          <a:xfrm>
            <a:off x="748813" y="1443431"/>
            <a:ext cx="2815075" cy="2468462"/>
            <a:chOff x="4283968" y="908720"/>
            <a:chExt cx="3024336" cy="2639913"/>
          </a:xfrm>
        </p:grpSpPr>
        <p:cxnSp>
          <p:nvCxnSpPr>
            <p:cNvPr id="17" name="Прямая соединительная линия 16"/>
            <p:cNvCxnSpPr/>
            <p:nvPr/>
          </p:nvCxnSpPr>
          <p:spPr>
            <a:xfrm>
              <a:off x="4283968" y="2348880"/>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Прямоугольник 17"/>
            <p:cNvSpPr/>
            <p:nvPr/>
          </p:nvSpPr>
          <p:spPr>
            <a:xfrm>
              <a:off x="4499992" y="1124744"/>
              <a:ext cx="432048" cy="12241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p:nvPr/>
          </p:nvSpPr>
          <p:spPr>
            <a:xfrm>
              <a:off x="4932040" y="1124744"/>
              <a:ext cx="432048" cy="12241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5363683" y="1124744"/>
              <a:ext cx="432048" cy="12241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5795731" y="1124744"/>
              <a:ext cx="432048" cy="12241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6227779" y="1124744"/>
              <a:ext cx="432048" cy="12241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6666995" y="1124744"/>
              <a:ext cx="432048" cy="122413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5" name="Прямая соединительная линия 24"/>
            <p:cNvCxnSpPr/>
            <p:nvPr/>
          </p:nvCxnSpPr>
          <p:spPr>
            <a:xfrm>
              <a:off x="4716016" y="908720"/>
              <a:ext cx="0" cy="194421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Полилиния 25"/>
            <p:cNvSpPr/>
            <p:nvPr/>
          </p:nvSpPr>
          <p:spPr>
            <a:xfrm>
              <a:off x="4716015"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7" name="Прямая соединительная линия 26"/>
            <p:cNvCxnSpPr/>
            <p:nvPr/>
          </p:nvCxnSpPr>
          <p:spPr>
            <a:xfrm>
              <a:off x="6011755" y="908720"/>
              <a:ext cx="0" cy="194421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a:off x="5148469" y="908720"/>
              <a:ext cx="0" cy="1944216"/>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sp>
          <p:nvSpPr>
            <p:cNvPr id="29" name="Полилиния 28"/>
            <p:cNvSpPr/>
            <p:nvPr/>
          </p:nvSpPr>
          <p:spPr>
            <a:xfrm>
              <a:off x="5148468"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0" name="Прямая соединительная линия 29"/>
            <p:cNvCxnSpPr/>
            <p:nvPr/>
          </p:nvCxnSpPr>
          <p:spPr>
            <a:xfrm>
              <a:off x="6444208" y="908720"/>
              <a:ext cx="0" cy="1944216"/>
            </a:xfrm>
            <a:prstGeom prst="line">
              <a:avLst/>
            </a:prstGeom>
            <a:ln w="127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p:cNvCxnSpPr/>
            <p:nvPr/>
          </p:nvCxnSpPr>
          <p:spPr>
            <a:xfrm>
              <a:off x="5580113" y="908720"/>
              <a:ext cx="0" cy="19442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Полилиния 31"/>
            <p:cNvSpPr/>
            <p:nvPr/>
          </p:nvSpPr>
          <p:spPr>
            <a:xfrm>
              <a:off x="5580112" y="2843411"/>
              <a:ext cx="1295739" cy="638547"/>
            </a:xfrm>
            <a:custGeom>
              <a:avLst/>
              <a:gdLst>
                <a:gd name="connsiteX0" fmla="*/ 0 w 1195388"/>
                <a:gd name="connsiteY0" fmla="*/ 0 h 529456"/>
                <a:gd name="connsiteX1" fmla="*/ 23813 w 1195388"/>
                <a:gd name="connsiteY1" fmla="*/ 147637 h 529456"/>
                <a:gd name="connsiteX2" fmla="*/ 114300 w 1195388"/>
                <a:gd name="connsiteY2" fmla="*/ 314325 h 529456"/>
                <a:gd name="connsiteX3" fmla="*/ 223838 w 1195388"/>
                <a:gd name="connsiteY3" fmla="*/ 409575 h 529456"/>
                <a:gd name="connsiteX4" fmla="*/ 361950 w 1195388"/>
                <a:gd name="connsiteY4" fmla="*/ 485775 h 529456"/>
                <a:gd name="connsiteX5" fmla="*/ 528638 w 1195388"/>
                <a:gd name="connsiteY5" fmla="*/ 528637 h 529456"/>
                <a:gd name="connsiteX6" fmla="*/ 723900 w 1195388"/>
                <a:gd name="connsiteY6" fmla="*/ 509587 h 529456"/>
                <a:gd name="connsiteX7" fmla="*/ 876300 w 1195388"/>
                <a:gd name="connsiteY7" fmla="*/ 457200 h 529456"/>
                <a:gd name="connsiteX8" fmla="*/ 1000125 w 1195388"/>
                <a:gd name="connsiteY8" fmla="*/ 385762 h 529456"/>
                <a:gd name="connsiteX9" fmla="*/ 1076325 w 1195388"/>
                <a:gd name="connsiteY9" fmla="*/ 304800 h 529456"/>
                <a:gd name="connsiteX10" fmla="*/ 1138238 w 1195388"/>
                <a:gd name="connsiteY10" fmla="*/ 185737 h 529456"/>
                <a:gd name="connsiteX11" fmla="*/ 1176338 w 1195388"/>
                <a:gd name="connsiteY11" fmla="*/ 95250 h 529456"/>
                <a:gd name="connsiteX12" fmla="*/ 1195388 w 1195388"/>
                <a:gd name="connsiteY12" fmla="*/ 4762 h 52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388" h="529456">
                  <a:moveTo>
                    <a:pt x="0" y="0"/>
                  </a:moveTo>
                  <a:cubicBezTo>
                    <a:pt x="2381" y="47625"/>
                    <a:pt x="4763" y="95250"/>
                    <a:pt x="23813" y="147637"/>
                  </a:cubicBezTo>
                  <a:cubicBezTo>
                    <a:pt x="42863" y="200025"/>
                    <a:pt x="80963" y="270669"/>
                    <a:pt x="114300" y="314325"/>
                  </a:cubicBezTo>
                  <a:cubicBezTo>
                    <a:pt x="147637" y="357981"/>
                    <a:pt x="182563" y="381000"/>
                    <a:pt x="223838" y="409575"/>
                  </a:cubicBezTo>
                  <a:cubicBezTo>
                    <a:pt x="265113" y="438150"/>
                    <a:pt x="311150" y="465931"/>
                    <a:pt x="361950" y="485775"/>
                  </a:cubicBezTo>
                  <a:cubicBezTo>
                    <a:pt x="412750" y="505619"/>
                    <a:pt x="468313" y="524668"/>
                    <a:pt x="528638" y="528637"/>
                  </a:cubicBezTo>
                  <a:cubicBezTo>
                    <a:pt x="588963" y="532606"/>
                    <a:pt x="665956" y="521493"/>
                    <a:pt x="723900" y="509587"/>
                  </a:cubicBezTo>
                  <a:cubicBezTo>
                    <a:pt x="781844" y="497681"/>
                    <a:pt x="830263" y="477838"/>
                    <a:pt x="876300" y="457200"/>
                  </a:cubicBezTo>
                  <a:cubicBezTo>
                    <a:pt x="922338" y="436563"/>
                    <a:pt x="966788" y="411162"/>
                    <a:pt x="1000125" y="385762"/>
                  </a:cubicBezTo>
                  <a:cubicBezTo>
                    <a:pt x="1033462" y="360362"/>
                    <a:pt x="1053306" y="338137"/>
                    <a:pt x="1076325" y="304800"/>
                  </a:cubicBezTo>
                  <a:cubicBezTo>
                    <a:pt x="1099344" y="271463"/>
                    <a:pt x="1121569" y="220662"/>
                    <a:pt x="1138238" y="185737"/>
                  </a:cubicBezTo>
                  <a:cubicBezTo>
                    <a:pt x="1154907" y="150812"/>
                    <a:pt x="1166813" y="125412"/>
                    <a:pt x="1176338" y="95250"/>
                  </a:cubicBezTo>
                  <a:cubicBezTo>
                    <a:pt x="1185863" y="65088"/>
                    <a:pt x="1192213" y="19843"/>
                    <a:pt x="1195388" y="4762"/>
                  </a:cubicBez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3" name="Прямая соединительная линия 32"/>
            <p:cNvCxnSpPr/>
            <p:nvPr/>
          </p:nvCxnSpPr>
          <p:spPr>
            <a:xfrm>
              <a:off x="6875852" y="908720"/>
              <a:ext cx="0" cy="19442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a:stCxn id="35" idx="1"/>
              <a:endCxn id="37" idx="3"/>
            </p:cNvCxnSpPr>
            <p:nvPr/>
          </p:nvCxnSpPr>
          <p:spPr>
            <a:xfrm>
              <a:off x="4673154" y="1426493"/>
              <a:ext cx="949822" cy="38121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Блок-схема: объединение 34"/>
            <p:cNvSpPr>
              <a:spLocks noChangeAspect="1"/>
            </p:cNvSpPr>
            <p:nvPr/>
          </p:nvSpPr>
          <p:spPr>
            <a:xfrm>
              <a:off x="4630291" y="1340768"/>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Блок-схема: объединение 35"/>
            <p:cNvSpPr>
              <a:spLocks noChangeAspect="1"/>
            </p:cNvSpPr>
            <p:nvPr/>
          </p:nvSpPr>
          <p:spPr>
            <a:xfrm>
              <a:off x="5062744" y="1529358"/>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Блок-схема: объединение 36"/>
            <p:cNvSpPr>
              <a:spLocks noChangeAspect="1"/>
            </p:cNvSpPr>
            <p:nvPr/>
          </p:nvSpPr>
          <p:spPr>
            <a:xfrm>
              <a:off x="5494388" y="1721979"/>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8" name="Прямая соединительная линия 37"/>
            <p:cNvCxnSpPr/>
            <p:nvPr/>
          </p:nvCxnSpPr>
          <p:spPr>
            <a:xfrm flipV="1">
              <a:off x="6011350" y="1807704"/>
              <a:ext cx="871669" cy="4045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p:cNvCxnSpPr/>
            <p:nvPr/>
          </p:nvCxnSpPr>
          <p:spPr>
            <a:xfrm>
              <a:off x="4283968" y="1124744"/>
              <a:ext cx="30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Блок-схема: объединение 40"/>
            <p:cNvSpPr>
              <a:spLocks noChangeAspect="1"/>
            </p:cNvSpPr>
            <p:nvPr/>
          </p:nvSpPr>
          <p:spPr>
            <a:xfrm rot="10800000">
              <a:off x="6794723" y="1721979"/>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Блок-схема: объединение 41"/>
            <p:cNvSpPr>
              <a:spLocks noChangeAspect="1"/>
            </p:cNvSpPr>
            <p:nvPr/>
          </p:nvSpPr>
          <p:spPr>
            <a:xfrm rot="10800000">
              <a:off x="6358078" y="1936093"/>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Блок-схема: объединение 42"/>
            <p:cNvSpPr>
              <a:spLocks noChangeAspect="1"/>
            </p:cNvSpPr>
            <p:nvPr/>
          </p:nvSpPr>
          <p:spPr>
            <a:xfrm rot="10800000">
              <a:off x="5925625" y="2066442"/>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Прямая со стрелкой 43"/>
            <p:cNvCxnSpPr/>
            <p:nvPr/>
          </p:nvCxnSpPr>
          <p:spPr>
            <a:xfrm>
              <a:off x="4716015" y="1481464"/>
              <a:ext cx="0" cy="2712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p:nvPr/>
          </p:nvCxnSpPr>
          <p:spPr>
            <a:xfrm>
              <a:off x="5149609" y="1714467"/>
              <a:ext cx="0" cy="27126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p:cNvCxnSpPr/>
            <p:nvPr/>
          </p:nvCxnSpPr>
          <p:spPr>
            <a:xfrm>
              <a:off x="5580113" y="1866867"/>
              <a:ext cx="0" cy="27126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Блок-схема: объединение 46"/>
            <p:cNvSpPr>
              <a:spLocks noChangeAspect="1"/>
            </p:cNvSpPr>
            <p:nvPr/>
          </p:nvSpPr>
          <p:spPr>
            <a:xfrm>
              <a:off x="4630291" y="2698279"/>
              <a:ext cx="171450" cy="171450"/>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Блок-схема: объединение 47"/>
            <p:cNvSpPr>
              <a:spLocks noChangeAspect="1"/>
            </p:cNvSpPr>
            <p:nvPr/>
          </p:nvSpPr>
          <p:spPr>
            <a:xfrm rot="-2700000">
              <a:off x="5194650" y="3139012"/>
              <a:ext cx="171450" cy="171450"/>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Блок-схема: объединение 48"/>
            <p:cNvSpPr>
              <a:spLocks noChangeAspect="1"/>
            </p:cNvSpPr>
            <p:nvPr/>
          </p:nvSpPr>
          <p:spPr>
            <a:xfrm rot="-5400000">
              <a:off x="6142054" y="3377183"/>
              <a:ext cx="171450" cy="171450"/>
            </a:xfrm>
            <a:prstGeom prst="flowChartMerg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TextBox 49"/>
            <p:cNvSpPr txBox="1"/>
            <p:nvPr/>
          </p:nvSpPr>
          <p:spPr>
            <a:xfrm>
              <a:off x="5292080" y="1095127"/>
              <a:ext cx="1224136" cy="493731"/>
            </a:xfrm>
            <a:prstGeom prst="rect">
              <a:avLst/>
            </a:prstGeom>
            <a:noFill/>
          </p:spPr>
          <p:txBody>
            <a:bodyPr wrap="square" rtlCol="0">
              <a:spAutoFit/>
            </a:bodyPr>
            <a:lstStyle/>
            <a:p>
              <a:pPr algn="ctr"/>
              <a:r>
                <a:rPr lang="ru-RU" sz="1200" b="1" dirty="0" smtClean="0">
                  <a:latin typeface="+mn-lt"/>
                </a:rPr>
                <a:t>Сканируемая область</a:t>
              </a:r>
              <a:endParaRPr lang="ru-RU" sz="1200" b="1" dirty="0">
                <a:latin typeface="+mn-lt"/>
              </a:endParaRPr>
            </a:p>
          </p:txBody>
        </p:sp>
        <p:sp>
          <p:nvSpPr>
            <p:cNvPr id="51" name="TextBox 50"/>
            <p:cNvSpPr txBox="1"/>
            <p:nvPr/>
          </p:nvSpPr>
          <p:spPr>
            <a:xfrm>
              <a:off x="5796137" y="1527175"/>
              <a:ext cx="1008112" cy="493731"/>
            </a:xfrm>
            <a:prstGeom prst="rect">
              <a:avLst/>
            </a:prstGeom>
            <a:noFill/>
          </p:spPr>
          <p:txBody>
            <a:bodyPr wrap="square" rtlCol="0">
              <a:spAutoFit/>
            </a:bodyPr>
            <a:lstStyle/>
            <a:p>
              <a:pPr algn="ctr"/>
              <a:r>
                <a:rPr lang="ru-RU" sz="1200" dirty="0">
                  <a:latin typeface="+mn-lt"/>
                </a:rPr>
                <a:t>л</a:t>
              </a:r>
              <a:r>
                <a:rPr lang="ru-RU" sz="1200" dirty="0" smtClean="0">
                  <a:latin typeface="+mn-lt"/>
                </a:rPr>
                <a:t>идер справа</a:t>
              </a:r>
              <a:endParaRPr lang="ru-RU" sz="1200" dirty="0">
                <a:latin typeface="+mn-lt"/>
              </a:endParaRPr>
            </a:p>
          </p:txBody>
        </p:sp>
        <p:sp>
          <p:nvSpPr>
            <p:cNvPr id="52" name="TextBox 51"/>
            <p:cNvSpPr txBox="1"/>
            <p:nvPr/>
          </p:nvSpPr>
          <p:spPr>
            <a:xfrm>
              <a:off x="4536097" y="1676599"/>
              <a:ext cx="791885" cy="493731"/>
            </a:xfrm>
            <a:prstGeom prst="rect">
              <a:avLst/>
            </a:prstGeom>
            <a:noFill/>
          </p:spPr>
          <p:txBody>
            <a:bodyPr wrap="square" rtlCol="0">
              <a:spAutoFit/>
            </a:bodyPr>
            <a:lstStyle/>
            <a:p>
              <a:pPr algn="ctr"/>
              <a:r>
                <a:rPr lang="ru-RU" sz="1200" dirty="0">
                  <a:latin typeface="+mn-lt"/>
                </a:rPr>
                <a:t>л</a:t>
              </a:r>
              <a:r>
                <a:rPr lang="ru-RU" sz="1200" dirty="0" smtClean="0">
                  <a:latin typeface="+mn-lt"/>
                </a:rPr>
                <a:t>идер слева</a:t>
              </a:r>
              <a:endParaRPr lang="ru-RU" sz="1200" dirty="0">
                <a:latin typeface="+mn-lt"/>
              </a:endParaRPr>
            </a:p>
          </p:txBody>
        </p:sp>
      </p:grpSp>
      <p:sp>
        <p:nvSpPr>
          <p:cNvPr id="53" name="Text Box 1"/>
          <p:cNvSpPr txBox="1">
            <a:spLocks noChangeArrowheads="1"/>
          </p:cNvSpPr>
          <p:nvPr/>
        </p:nvSpPr>
        <p:spPr bwMode="auto">
          <a:xfrm>
            <a:off x="250001" y="800493"/>
            <a:ext cx="8643998" cy="642938"/>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800" dirty="0" smtClean="0">
                <a:solidFill>
                  <a:srgbClr val="C00000"/>
                </a:solidFill>
                <a:latin typeface="+mn-lt"/>
                <a:cs typeface="Times New Roman" pitchFamily="18" charset="0"/>
              </a:rPr>
              <a:t>Задача сканирования для группы автономных подводных роботов</a:t>
            </a:r>
            <a:endParaRPr lang="ru-RU" sz="2800" dirty="0">
              <a:solidFill>
                <a:srgbClr val="C00000"/>
              </a:solidFill>
              <a:latin typeface="+mn-lt"/>
              <a:cs typeface="Times New Roman" pitchFamily="18" charset="0"/>
            </a:endParaRPr>
          </a:p>
        </p:txBody>
      </p:sp>
    </p:spTree>
    <p:extLst>
      <p:ext uri="{BB962C8B-B14F-4D97-AF65-F5344CB8AC3E}">
        <p14:creationId xmlns:p14="http://schemas.microsoft.com/office/powerpoint/2010/main" val="37839131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48" name="Rectangle 76"/>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50" name="Rectangle 78"/>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65" name="Rectangle 93"/>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73" name="Rectangle 101"/>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05575" name="Rectangle 103"/>
          <p:cNvSpPr>
            <a:spLocks noChangeArrowheads="1"/>
          </p:cNvSpPr>
          <p:nvPr/>
        </p:nvSpPr>
        <p:spPr bwMode="auto">
          <a:xfrm>
            <a:off x="-108520" y="43651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 name="Rectangle 11"/>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4" name="Rectangle 1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6" name="Rectangle 15"/>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8" name="Rectangle 17"/>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 name="Rectangle 401"/>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408"/>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8" name="Rectangle 410"/>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Rectangle 419"/>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5" name="Rectangle 490"/>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8" name="Rectangle 50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36" name="Rectangle 61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0" name="Rectangle 689"/>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2" name="Rectangle 771"/>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44" name="Rectangle 77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 name="Rectangle 17"/>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76" name="Rectangle 60"/>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78" name="Rectangle 64"/>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0" name="Rectangle 69"/>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2" name="Rectangle 71"/>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4" name="Rectangle 73"/>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6" name="Rectangle 76"/>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89" name="Rectangle 158"/>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06198" name="Rectangle 168"/>
          <p:cNvSpPr>
            <a:spLocks noChangeArrowheads="1"/>
          </p:cNvSpPr>
          <p:nvPr/>
        </p:nvSpPr>
        <p:spPr bwMode="auto">
          <a:xfrm>
            <a:off x="-108520" y="436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pSp>
        <p:nvGrpSpPr>
          <p:cNvPr id="63" name="Группа 62"/>
          <p:cNvGrpSpPr/>
          <p:nvPr/>
        </p:nvGrpSpPr>
        <p:grpSpPr>
          <a:xfrm>
            <a:off x="212155" y="553145"/>
            <a:ext cx="8643938" cy="6116215"/>
            <a:chOff x="320675" y="116632"/>
            <a:chExt cx="8643938" cy="6116215"/>
          </a:xfrm>
        </p:grpSpPr>
        <p:sp>
          <p:nvSpPr>
            <p:cNvPr id="206161" name="Скругленный прямоугольник 206160"/>
            <p:cNvSpPr/>
            <p:nvPr/>
          </p:nvSpPr>
          <p:spPr>
            <a:xfrm>
              <a:off x="392682" y="1957927"/>
              <a:ext cx="8283773" cy="1970664"/>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Text Box 1"/>
            <p:cNvSpPr txBox="1">
              <a:spLocks noChangeArrowheads="1"/>
            </p:cNvSpPr>
            <p:nvPr/>
          </p:nvSpPr>
          <p:spPr bwMode="auto">
            <a:xfrm>
              <a:off x="320675" y="116632"/>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800" spc="100" dirty="0" smtClean="0">
                  <a:solidFill>
                    <a:srgbClr val="C00000"/>
                  </a:solidFill>
                  <a:latin typeface="+mn-lt"/>
                  <a:cs typeface="Times New Roman" pitchFamily="18" charset="0"/>
                </a:rPr>
                <a:t>Гибридная систем управления</a:t>
              </a:r>
              <a:endParaRPr lang="ru-RU" sz="2800" spc="100" dirty="0">
                <a:solidFill>
                  <a:srgbClr val="C00000"/>
                </a:solidFill>
                <a:latin typeface="+mn-lt"/>
                <a:cs typeface="Times New Roman" pitchFamily="18" charset="0"/>
              </a:endParaRPr>
            </a:p>
          </p:txBody>
        </p:sp>
        <p:sp>
          <p:nvSpPr>
            <p:cNvPr id="7" name="Прямоугольник 6"/>
            <p:cNvSpPr/>
            <p:nvPr/>
          </p:nvSpPr>
          <p:spPr>
            <a:xfrm>
              <a:off x="4644008" y="2533991"/>
              <a:ext cx="151216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ДСС контроллер</a:t>
              </a:r>
              <a:endParaRPr lang="ru-RU" dirty="0">
                <a:solidFill>
                  <a:schemeClr val="tx1"/>
                </a:solidFill>
              </a:endParaRPr>
            </a:p>
          </p:txBody>
        </p:sp>
        <p:sp>
          <p:nvSpPr>
            <p:cNvPr id="11" name="Облако 10"/>
            <p:cNvSpPr/>
            <p:nvPr/>
          </p:nvSpPr>
          <p:spPr>
            <a:xfrm>
              <a:off x="970236" y="832247"/>
              <a:ext cx="7344816" cy="914400"/>
            </a:xfrm>
            <a:prstGeom prst="cloud">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smtClean="0">
                  <a:solidFill>
                    <a:schemeClr val="tx1"/>
                  </a:solidFill>
                </a:rPr>
                <a:t>Среда</a:t>
              </a:r>
              <a:endParaRPr lang="ru-RU" sz="2400" dirty="0">
                <a:solidFill>
                  <a:schemeClr val="tx1"/>
                </a:solidFill>
              </a:endParaRPr>
            </a:p>
          </p:txBody>
        </p:sp>
        <p:sp>
          <p:nvSpPr>
            <p:cNvPr id="64" name="Прямоугольник 63"/>
            <p:cNvSpPr/>
            <p:nvPr/>
          </p:nvSpPr>
          <p:spPr>
            <a:xfrm>
              <a:off x="1691680" y="2533991"/>
              <a:ext cx="187220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Наблюдатель событий</a:t>
              </a:r>
              <a:endParaRPr lang="ru-RU" dirty="0">
                <a:solidFill>
                  <a:schemeClr val="tx1"/>
                </a:solidFill>
              </a:endParaRPr>
            </a:p>
          </p:txBody>
        </p:sp>
        <p:sp>
          <p:nvSpPr>
            <p:cNvPr id="65" name="Прямоугольник 64"/>
            <p:cNvSpPr/>
            <p:nvPr/>
          </p:nvSpPr>
          <p:spPr>
            <a:xfrm>
              <a:off x="1547664" y="4453434"/>
              <a:ext cx="151216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solidFill>
                    <a:schemeClr val="tx1"/>
                  </a:solidFill>
                </a:rPr>
                <a:t>Объект</a:t>
              </a:r>
              <a:r>
                <a:rPr lang="en-US" dirty="0" smtClean="0">
                  <a:solidFill>
                    <a:schemeClr val="tx1"/>
                  </a:solidFill>
                </a:rPr>
                <a:t> (</a:t>
              </a:r>
              <a:r>
                <a:rPr lang="ru-RU" dirty="0" smtClean="0">
                  <a:solidFill>
                    <a:schemeClr val="tx1"/>
                  </a:solidFill>
                </a:rPr>
                <a:t>АПР</a:t>
              </a:r>
              <a:r>
                <a:rPr lang="en-US" dirty="0" smtClean="0">
                  <a:solidFill>
                    <a:schemeClr val="tx1"/>
                  </a:solidFill>
                </a:rPr>
                <a:t>)</a:t>
              </a:r>
              <a:endParaRPr lang="ru-RU" dirty="0">
                <a:solidFill>
                  <a:schemeClr val="tx1"/>
                </a:solidFill>
              </a:endParaRPr>
            </a:p>
          </p:txBody>
        </p:sp>
        <p:sp>
          <p:nvSpPr>
            <p:cNvPr id="13" name="Цилиндр 12"/>
            <p:cNvSpPr/>
            <p:nvPr/>
          </p:nvSpPr>
          <p:spPr>
            <a:xfrm>
              <a:off x="7236296" y="5198287"/>
              <a:ext cx="1276930" cy="873432"/>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700" dirty="0" smtClean="0">
                  <a:solidFill>
                    <a:schemeClr val="tx1"/>
                  </a:solidFill>
                </a:rPr>
                <a:t>База алгоритмов</a:t>
              </a:r>
              <a:endParaRPr lang="ru-RU" sz="1700" dirty="0">
                <a:solidFill>
                  <a:schemeClr val="tx1"/>
                </a:solidFill>
              </a:endParaRPr>
            </a:p>
          </p:txBody>
        </p:sp>
        <p:sp>
          <p:nvSpPr>
            <p:cNvPr id="66" name="Прямоугольник 65"/>
            <p:cNvSpPr/>
            <p:nvPr/>
          </p:nvSpPr>
          <p:spPr>
            <a:xfrm>
              <a:off x="3800243" y="4406199"/>
              <a:ext cx="3204692"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700" b="1" dirty="0" smtClean="0">
                  <a:solidFill>
                    <a:schemeClr val="tx1"/>
                  </a:solidFill>
                </a:rPr>
                <a:t>Многорежимный регулятор</a:t>
              </a:r>
              <a:endParaRPr lang="en-US" sz="1700" b="1" dirty="0" smtClean="0">
                <a:solidFill>
                  <a:schemeClr val="tx1"/>
                </a:solidFill>
              </a:endParaRPr>
            </a:p>
            <a:p>
              <a:pPr algn="ctr"/>
              <a:r>
                <a:rPr lang="en-US" sz="1700" dirty="0" smtClean="0">
                  <a:solidFill>
                    <a:schemeClr val="tx1"/>
                  </a:solidFill>
                </a:rPr>
                <a:t>(</a:t>
              </a:r>
              <a:r>
                <a:rPr lang="ru-RU" sz="1700" dirty="0" smtClean="0">
                  <a:solidFill>
                    <a:schemeClr val="tx1"/>
                  </a:solidFill>
                </a:rPr>
                <a:t>активирует подходящий алгоритм управления)</a:t>
              </a:r>
              <a:endParaRPr lang="ru-RU" sz="1700" dirty="0">
                <a:solidFill>
                  <a:schemeClr val="tx1"/>
                </a:solidFill>
              </a:endParaRPr>
            </a:p>
          </p:txBody>
        </p:sp>
        <p:cxnSp>
          <p:nvCxnSpPr>
            <p:cNvPr id="17" name="Прямая со стрелкой 16"/>
            <p:cNvCxnSpPr>
              <a:stCxn id="7" idx="2"/>
              <a:endCxn id="66" idx="0"/>
            </p:cNvCxnSpPr>
            <p:nvPr/>
          </p:nvCxnSpPr>
          <p:spPr>
            <a:xfrm>
              <a:off x="5400092" y="3448391"/>
              <a:ext cx="2497" cy="95780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Прямая со стрелкой 70"/>
            <p:cNvCxnSpPr>
              <a:stCxn id="64" idx="3"/>
              <a:endCxn id="7" idx="1"/>
            </p:cNvCxnSpPr>
            <p:nvPr/>
          </p:nvCxnSpPr>
          <p:spPr>
            <a:xfrm>
              <a:off x="3563888" y="2991191"/>
              <a:ext cx="108012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00243" y="2675153"/>
              <a:ext cx="875561" cy="307777"/>
            </a:xfrm>
            <a:prstGeom prst="rect">
              <a:avLst/>
            </a:prstGeom>
            <a:noFill/>
          </p:spPr>
          <p:txBody>
            <a:bodyPr wrap="none" rtlCol="0">
              <a:spAutoFit/>
            </a:bodyPr>
            <a:lstStyle/>
            <a:p>
              <a:r>
                <a:rPr lang="ru-RU" sz="1400" dirty="0" smtClean="0">
                  <a:latin typeface="Cambria" panose="02040503050406030204" pitchFamily="18" charset="0"/>
                </a:rPr>
                <a:t>событие</a:t>
              </a:r>
              <a:endParaRPr lang="ru-RU" sz="1400" dirty="0">
                <a:latin typeface="Cambria" panose="02040503050406030204" pitchFamily="18" charset="0"/>
              </a:endParaRPr>
            </a:p>
          </p:txBody>
        </p:sp>
        <p:sp>
          <p:nvSpPr>
            <p:cNvPr id="75" name="TextBox 74"/>
            <p:cNvSpPr txBox="1"/>
            <p:nvPr/>
          </p:nvSpPr>
          <p:spPr>
            <a:xfrm>
              <a:off x="5436096" y="3415306"/>
              <a:ext cx="1818050" cy="523220"/>
            </a:xfrm>
            <a:prstGeom prst="rect">
              <a:avLst/>
            </a:prstGeom>
            <a:noFill/>
          </p:spPr>
          <p:txBody>
            <a:bodyPr wrap="square" rtlCol="0">
              <a:spAutoFit/>
            </a:bodyPr>
            <a:lstStyle/>
            <a:p>
              <a:pPr algn="ctr"/>
              <a:r>
                <a:rPr lang="ru-RU" sz="1400" dirty="0" smtClean="0">
                  <a:latin typeface="Cambria" panose="02040503050406030204" pitchFamily="18" charset="0"/>
                </a:rPr>
                <a:t>Режим функционирования</a:t>
              </a:r>
              <a:endParaRPr lang="ru-RU" sz="1400" dirty="0">
                <a:latin typeface="Cambria" panose="02040503050406030204" pitchFamily="18" charset="0"/>
              </a:endParaRPr>
            </a:p>
          </p:txBody>
        </p:sp>
        <p:cxnSp>
          <p:nvCxnSpPr>
            <p:cNvPr id="76" name="Прямая со стрелкой 75"/>
            <p:cNvCxnSpPr>
              <a:stCxn id="66" idx="1"/>
              <a:endCxn id="65" idx="3"/>
            </p:cNvCxnSpPr>
            <p:nvPr/>
          </p:nvCxnSpPr>
          <p:spPr>
            <a:xfrm flipH="1">
              <a:off x="3059832" y="4910255"/>
              <a:ext cx="740411" cy="379"/>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131840" y="4423418"/>
              <a:ext cx="786453" cy="523220"/>
            </a:xfrm>
            <a:prstGeom prst="rect">
              <a:avLst/>
            </a:prstGeom>
            <a:noFill/>
          </p:spPr>
          <p:txBody>
            <a:bodyPr wrap="square" rtlCol="0">
              <a:spAutoFit/>
            </a:bodyPr>
            <a:lstStyle/>
            <a:p>
              <a:r>
                <a:rPr lang="ru-RU" sz="1400" dirty="0" smtClean="0">
                  <a:latin typeface="Cambria" panose="02040503050406030204" pitchFamily="18" charset="0"/>
                </a:rPr>
                <a:t>Управ-</a:t>
              </a:r>
              <a:r>
                <a:rPr lang="ru-RU" sz="1400" dirty="0" err="1" smtClean="0">
                  <a:latin typeface="Cambria" panose="02040503050406030204" pitchFamily="18" charset="0"/>
                </a:rPr>
                <a:t>ление</a:t>
              </a:r>
              <a:endParaRPr lang="ru-RU" sz="1400" dirty="0">
                <a:latin typeface="Cambria" panose="02040503050406030204" pitchFamily="18" charset="0"/>
              </a:endParaRPr>
            </a:p>
          </p:txBody>
        </p:sp>
        <p:cxnSp>
          <p:nvCxnSpPr>
            <p:cNvPr id="30" name="Прямая соединительная линия 29"/>
            <p:cNvCxnSpPr>
              <a:stCxn id="65" idx="1"/>
            </p:cNvCxnSpPr>
            <p:nvPr/>
          </p:nvCxnSpPr>
          <p:spPr>
            <a:xfrm flipH="1">
              <a:off x="827584" y="4910634"/>
              <a:ext cx="7200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Прямая соединительная линия 83"/>
            <p:cNvCxnSpPr/>
            <p:nvPr/>
          </p:nvCxnSpPr>
          <p:spPr>
            <a:xfrm flipH="1" flipV="1">
              <a:off x="827584" y="2982930"/>
              <a:ext cx="1" cy="19273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Прямая со стрелкой 86"/>
            <p:cNvCxnSpPr>
              <a:endCxn id="64" idx="1"/>
            </p:cNvCxnSpPr>
            <p:nvPr/>
          </p:nvCxnSpPr>
          <p:spPr>
            <a:xfrm>
              <a:off x="827584" y="2991191"/>
              <a:ext cx="86409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899592" y="4571138"/>
              <a:ext cx="687752" cy="307777"/>
            </a:xfrm>
            <a:prstGeom prst="rect">
              <a:avLst/>
            </a:prstGeom>
            <a:noFill/>
          </p:spPr>
          <p:txBody>
            <a:bodyPr wrap="none" rtlCol="0">
              <a:spAutoFit/>
            </a:bodyPr>
            <a:lstStyle/>
            <a:p>
              <a:r>
                <a:rPr lang="ru-RU" sz="1400" dirty="0" smtClean="0">
                  <a:latin typeface="Cambria" panose="02040503050406030204" pitchFamily="18" charset="0"/>
                </a:rPr>
                <a:t>выход</a:t>
              </a:r>
              <a:endParaRPr lang="ru-RU" sz="1400" dirty="0">
                <a:latin typeface="Cambria" panose="02040503050406030204" pitchFamily="18" charset="0"/>
              </a:endParaRPr>
            </a:p>
          </p:txBody>
        </p:sp>
        <p:cxnSp>
          <p:nvCxnSpPr>
            <p:cNvPr id="96" name="Прямая соединительная линия 95"/>
            <p:cNvCxnSpPr/>
            <p:nvPr/>
          </p:nvCxnSpPr>
          <p:spPr>
            <a:xfrm flipV="1">
              <a:off x="827584" y="4878915"/>
              <a:ext cx="1" cy="112530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Прямая соединительная линия 101"/>
            <p:cNvCxnSpPr/>
            <p:nvPr/>
          </p:nvCxnSpPr>
          <p:spPr>
            <a:xfrm flipH="1">
              <a:off x="827585" y="5984290"/>
              <a:ext cx="4572886" cy="60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Прямая со стрелкой 103"/>
            <p:cNvCxnSpPr>
              <a:endCxn id="66" idx="2"/>
            </p:cNvCxnSpPr>
            <p:nvPr/>
          </p:nvCxnSpPr>
          <p:spPr>
            <a:xfrm flipV="1">
              <a:off x="5400472" y="5414311"/>
              <a:ext cx="2117" cy="56998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Скругленный прямоугольник 112"/>
            <p:cNvSpPr/>
            <p:nvPr/>
          </p:nvSpPr>
          <p:spPr>
            <a:xfrm>
              <a:off x="392683" y="4118167"/>
              <a:ext cx="8283773" cy="2114680"/>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6166" name="Стрелка вправо 206165"/>
            <p:cNvSpPr/>
            <p:nvPr/>
          </p:nvSpPr>
          <p:spPr>
            <a:xfrm rot="5400000" flipV="1">
              <a:off x="4379542" y="1846771"/>
              <a:ext cx="580611" cy="38036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TextBox 117"/>
            <p:cNvSpPr txBox="1"/>
            <p:nvPr/>
          </p:nvSpPr>
          <p:spPr>
            <a:xfrm>
              <a:off x="2339752" y="1912367"/>
              <a:ext cx="1788118" cy="523220"/>
            </a:xfrm>
            <a:prstGeom prst="rect">
              <a:avLst/>
            </a:prstGeom>
            <a:noFill/>
          </p:spPr>
          <p:txBody>
            <a:bodyPr wrap="none" rtlCol="0">
              <a:spAutoFit/>
            </a:bodyPr>
            <a:lstStyle/>
            <a:p>
              <a:r>
                <a:rPr lang="ru-RU" sz="1400" dirty="0" smtClean="0">
                  <a:latin typeface="Cambria" panose="02040503050406030204" pitchFamily="18" charset="0"/>
                </a:rPr>
                <a:t>Состояние среды</a:t>
              </a:r>
              <a:r>
                <a:rPr lang="en-US" sz="1400" dirty="0" smtClean="0">
                  <a:latin typeface="Cambria" panose="02040503050406030204" pitchFamily="18" charset="0"/>
                </a:rPr>
                <a:t> /</a:t>
              </a:r>
            </a:p>
            <a:p>
              <a:r>
                <a:rPr lang="ru-RU" sz="1400" dirty="0" smtClean="0">
                  <a:latin typeface="Cambria" panose="02040503050406030204" pitchFamily="18" charset="0"/>
                </a:rPr>
                <a:t>Команды от лидера</a:t>
              </a:r>
              <a:endParaRPr lang="ru-RU" sz="1400" dirty="0">
                <a:latin typeface="Cambria" panose="02040503050406030204" pitchFamily="18" charset="0"/>
              </a:endParaRPr>
            </a:p>
          </p:txBody>
        </p:sp>
        <p:cxnSp>
          <p:nvCxnSpPr>
            <p:cNvPr id="119" name="Прямая соединительная линия 118"/>
            <p:cNvCxnSpPr>
              <a:stCxn id="13" idx="1"/>
            </p:cNvCxnSpPr>
            <p:nvPr/>
          </p:nvCxnSpPr>
          <p:spPr>
            <a:xfrm flipH="1" flipV="1">
              <a:off x="7865837" y="4910635"/>
              <a:ext cx="8924" cy="28765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Прямая со стрелкой 121"/>
            <p:cNvCxnSpPr>
              <a:endCxn id="66" idx="3"/>
            </p:cNvCxnSpPr>
            <p:nvPr/>
          </p:nvCxnSpPr>
          <p:spPr>
            <a:xfrm flipH="1">
              <a:off x="7004935" y="4910255"/>
              <a:ext cx="878754"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7004935" y="4406199"/>
              <a:ext cx="1526141" cy="523220"/>
            </a:xfrm>
            <a:prstGeom prst="rect">
              <a:avLst/>
            </a:prstGeom>
            <a:noFill/>
          </p:spPr>
          <p:txBody>
            <a:bodyPr wrap="square" rtlCol="0">
              <a:spAutoFit/>
            </a:bodyPr>
            <a:lstStyle/>
            <a:p>
              <a:pPr algn="ctr"/>
              <a:r>
                <a:rPr lang="ru-RU" sz="1400" dirty="0" smtClean="0">
                  <a:latin typeface="Cambria" panose="02040503050406030204" pitchFamily="18" charset="0"/>
                </a:rPr>
                <a:t>Алгоритм нижнего уровня</a:t>
              </a:r>
              <a:endParaRPr lang="ru-RU" sz="1400" dirty="0">
                <a:latin typeface="Cambria" panose="02040503050406030204" pitchFamily="18" charset="0"/>
              </a:endParaRPr>
            </a:p>
          </p:txBody>
        </p:sp>
        <p:sp>
          <p:nvSpPr>
            <p:cNvPr id="128" name="TextBox 127"/>
            <p:cNvSpPr txBox="1"/>
            <p:nvPr/>
          </p:nvSpPr>
          <p:spPr>
            <a:xfrm>
              <a:off x="6156177" y="1957927"/>
              <a:ext cx="2448272" cy="369332"/>
            </a:xfrm>
            <a:prstGeom prst="rect">
              <a:avLst/>
            </a:prstGeom>
            <a:noFill/>
          </p:spPr>
          <p:txBody>
            <a:bodyPr wrap="square" rtlCol="0">
              <a:spAutoFit/>
            </a:bodyPr>
            <a:lstStyle/>
            <a:p>
              <a:pPr algn="ctr"/>
              <a:r>
                <a:rPr lang="ru-RU" b="1" dirty="0" smtClean="0">
                  <a:solidFill>
                    <a:schemeClr val="accent1"/>
                  </a:solidFill>
                  <a:latin typeface="Cambria" panose="02040503050406030204" pitchFamily="18" charset="0"/>
                </a:rPr>
                <a:t>ВЕРХНИЙ УРОВЕНЬ</a:t>
              </a:r>
              <a:endParaRPr lang="ru-RU" b="1" dirty="0">
                <a:solidFill>
                  <a:schemeClr val="accent1"/>
                </a:solidFill>
                <a:latin typeface="Cambria" panose="02040503050406030204" pitchFamily="18" charset="0"/>
              </a:endParaRPr>
            </a:p>
          </p:txBody>
        </p:sp>
        <p:sp>
          <p:nvSpPr>
            <p:cNvPr id="129" name="TextBox 128"/>
            <p:cNvSpPr txBox="1"/>
            <p:nvPr/>
          </p:nvSpPr>
          <p:spPr>
            <a:xfrm>
              <a:off x="6084168" y="4077072"/>
              <a:ext cx="2520280" cy="369332"/>
            </a:xfrm>
            <a:prstGeom prst="rect">
              <a:avLst/>
            </a:prstGeom>
            <a:noFill/>
          </p:spPr>
          <p:txBody>
            <a:bodyPr wrap="square" rtlCol="0">
              <a:spAutoFit/>
            </a:bodyPr>
            <a:lstStyle/>
            <a:p>
              <a:pPr algn="ctr"/>
              <a:r>
                <a:rPr lang="ru-RU" b="1" dirty="0" smtClean="0">
                  <a:solidFill>
                    <a:schemeClr val="accent1"/>
                  </a:solidFill>
                  <a:latin typeface="Cambria" panose="02040503050406030204" pitchFamily="18" charset="0"/>
                </a:rPr>
                <a:t>НИЖНИЙ УРОВЕНЬ</a:t>
              </a:r>
              <a:endParaRPr lang="ru-RU" b="1" dirty="0">
                <a:solidFill>
                  <a:schemeClr val="accent1"/>
                </a:solidFill>
                <a:latin typeface="Cambria" panose="02040503050406030204" pitchFamily="18" charset="0"/>
              </a:endParaRPr>
            </a:p>
          </p:txBody>
        </p:sp>
      </p:grpSp>
      <p:sp>
        <p:nvSpPr>
          <p:cNvPr id="99" name="TextBox 98"/>
          <p:cNvSpPr txBox="1"/>
          <p:nvPr/>
        </p:nvSpPr>
        <p:spPr>
          <a:xfrm>
            <a:off x="6236601" y="2970504"/>
            <a:ext cx="2185955" cy="523220"/>
          </a:xfrm>
          <a:prstGeom prst="rect">
            <a:avLst/>
          </a:prstGeom>
          <a:noFill/>
        </p:spPr>
        <p:txBody>
          <a:bodyPr wrap="square" rtlCol="0">
            <a:spAutoFit/>
          </a:bodyPr>
          <a:lstStyle/>
          <a:p>
            <a:r>
              <a:rPr lang="ru-RU" sz="1400" dirty="0" smtClean="0">
                <a:latin typeface="Cambria" panose="02040503050406030204" pitchFamily="18" charset="0"/>
              </a:rPr>
              <a:t>ДСС – дискретно-событийная система</a:t>
            </a:r>
            <a:endParaRPr lang="ru-RU" sz="1400" dirty="0">
              <a:latin typeface="Cambria" panose="02040503050406030204" pitchFamily="18" charset="0"/>
            </a:endParaRPr>
          </a:p>
        </p:txBody>
      </p:sp>
    </p:spTree>
    <p:extLst>
      <p:ext uri="{BB962C8B-B14F-4D97-AF65-F5344CB8AC3E}">
        <p14:creationId xmlns:p14="http://schemas.microsoft.com/office/powerpoint/2010/main" val="23052954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75"/>
          <p:cNvSpPr>
            <a:spLocks noChangeArrowheads="1"/>
          </p:cNvSpPr>
          <p:nvPr/>
        </p:nvSpPr>
        <p:spPr bwMode="auto">
          <a:xfrm>
            <a:off x="899592" y="2392546"/>
            <a:ext cx="7200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ru-RU" dirty="0">
                <a:latin typeface="+mn-lt"/>
              </a:rPr>
              <a:t>о</a:t>
            </a:r>
            <a:r>
              <a:rPr lang="ru-RU" dirty="0" smtClean="0">
                <a:latin typeface="+mn-lt"/>
              </a:rPr>
              <a:t>шибки измерений</a:t>
            </a:r>
            <a:r>
              <a:rPr lang="en-US" dirty="0" smtClean="0">
                <a:latin typeface="+mn-lt"/>
              </a:rPr>
              <a:t>: </a:t>
            </a:r>
            <a:r>
              <a:rPr lang="ru-RU" dirty="0" smtClean="0">
                <a:latin typeface="+mn-lt"/>
              </a:rPr>
              <a:t>дистанции</a:t>
            </a:r>
            <a:r>
              <a:rPr lang="en-US" dirty="0" smtClean="0">
                <a:latin typeface="+mn-lt"/>
              </a:rPr>
              <a:t> -               </a:t>
            </a:r>
            <a:r>
              <a:rPr lang="ru-RU" dirty="0" smtClean="0">
                <a:latin typeface="+mn-lt"/>
              </a:rPr>
              <a:t>угла пеленга  - </a:t>
            </a:r>
            <a:endParaRPr lang="ru-RU" dirty="0">
              <a:latin typeface="+mn-lt"/>
            </a:endParaRPr>
          </a:p>
        </p:txBody>
      </p:sp>
      <p:sp>
        <p:nvSpPr>
          <p:cNvPr id="3" name="Text Box 1"/>
          <p:cNvSpPr txBox="1">
            <a:spLocks noChangeArrowheads="1"/>
          </p:cNvSpPr>
          <p:nvPr/>
        </p:nvSpPr>
        <p:spPr bwMode="auto">
          <a:xfrm>
            <a:off x="320675" y="697161"/>
            <a:ext cx="8643938" cy="642937"/>
          </a:xfrm>
          <a:prstGeom prst="rect">
            <a:avLst/>
          </a:prstGeom>
          <a:noFill/>
          <a:ln w="9525">
            <a:noFill/>
            <a:round/>
            <a:headEnd/>
            <a:tailEnd/>
          </a:ln>
        </p:spPr>
        <p:txBody>
          <a:bodyPr anchor="ctr"/>
          <a:lstStyle/>
          <a:p>
            <a:pPr algn="ctr">
              <a:buClr>
                <a:srgbClr val="000000"/>
              </a:buClr>
              <a:buSzPct val="100000"/>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ru-RU" sz="2800" spc="100" dirty="0" smtClean="0">
                <a:solidFill>
                  <a:srgbClr val="C00000"/>
                </a:solidFill>
                <a:latin typeface="+mn-lt"/>
                <a:cs typeface="Times New Roman" pitchFamily="18" charset="0"/>
              </a:rPr>
              <a:t>Результаты моделирования</a:t>
            </a:r>
            <a:endParaRPr lang="ru-RU" sz="2800" spc="100" dirty="0">
              <a:solidFill>
                <a:srgbClr val="C00000"/>
              </a:solidFill>
              <a:latin typeface="+mn-lt"/>
              <a:cs typeface="Times New Roman" pitchFamily="18" charset="0"/>
            </a:endParaRPr>
          </a:p>
        </p:txBody>
      </p:sp>
      <p:graphicFrame>
        <p:nvGraphicFramePr>
          <p:cNvPr id="5" name="Объект 4"/>
          <p:cNvGraphicFramePr>
            <a:graphicFrameLocks noChangeAspect="1"/>
          </p:cNvGraphicFramePr>
          <p:nvPr>
            <p:extLst>
              <p:ext uri="{D42A27DB-BD31-4B8C-83A1-F6EECF244321}">
                <p14:modId xmlns:p14="http://schemas.microsoft.com/office/powerpoint/2010/main" val="2254537590"/>
              </p:ext>
            </p:extLst>
          </p:nvPr>
        </p:nvGraphicFramePr>
        <p:xfrm>
          <a:off x="1035050" y="1730623"/>
          <a:ext cx="2895600" cy="330200"/>
        </p:xfrm>
        <a:graphic>
          <a:graphicData uri="http://schemas.openxmlformats.org/presentationml/2006/ole">
            <mc:AlternateContent xmlns:mc="http://schemas.openxmlformats.org/markup-compatibility/2006">
              <mc:Choice xmlns:v="urn:schemas-microsoft-com:vml" Requires="v">
                <p:oleObj spid="_x0000_s59444" name="Equation" r:id="rId4" imgW="2895480" imgH="330120" progId="Equation.DSMT4">
                  <p:embed/>
                </p:oleObj>
              </mc:Choice>
              <mc:Fallback>
                <p:oleObj name="Equation" r:id="rId4" imgW="2895480" imgH="330120" progId="Equation.DSMT4">
                  <p:embed/>
                  <p:pic>
                    <p:nvPicPr>
                      <p:cNvPr id="0" name=""/>
                      <p:cNvPicPr>
                        <a:picLocks noChangeAspect="1" noChangeArrowheads="1"/>
                      </p:cNvPicPr>
                      <p:nvPr/>
                    </p:nvPicPr>
                    <p:blipFill>
                      <a:blip r:embed="rId5"/>
                      <a:srcRect/>
                      <a:stretch>
                        <a:fillRect/>
                      </a:stretch>
                    </p:blipFill>
                    <p:spPr bwMode="auto">
                      <a:xfrm>
                        <a:off x="1035050" y="1730623"/>
                        <a:ext cx="2895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567247884"/>
              </p:ext>
            </p:extLst>
          </p:nvPr>
        </p:nvGraphicFramePr>
        <p:xfrm>
          <a:off x="5789613" y="2144961"/>
          <a:ext cx="787400" cy="282575"/>
        </p:xfrm>
        <a:graphic>
          <a:graphicData uri="http://schemas.openxmlformats.org/presentationml/2006/ole">
            <mc:AlternateContent xmlns:mc="http://schemas.openxmlformats.org/markup-compatibility/2006">
              <mc:Choice xmlns:v="urn:schemas-microsoft-com:vml" Requires="v">
                <p:oleObj spid="_x0000_s59445" name="Equation" r:id="rId6" imgW="787320" imgH="279360" progId="Equation.DSMT4">
                  <p:embed/>
                </p:oleObj>
              </mc:Choice>
              <mc:Fallback>
                <p:oleObj name="Equation" r:id="rId6" imgW="787320" imgH="279360" progId="Equation.DSMT4">
                  <p:embed/>
                  <p:pic>
                    <p:nvPicPr>
                      <p:cNvPr id="0" name=""/>
                      <p:cNvPicPr>
                        <a:picLocks noChangeAspect="1" noChangeArrowheads="1"/>
                      </p:cNvPicPr>
                      <p:nvPr/>
                    </p:nvPicPr>
                    <p:blipFill>
                      <a:blip r:embed="rId7"/>
                      <a:srcRect/>
                      <a:stretch>
                        <a:fillRect/>
                      </a:stretch>
                    </p:blipFill>
                    <p:spPr bwMode="auto">
                      <a:xfrm>
                        <a:off x="5789613" y="2144961"/>
                        <a:ext cx="787400"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2638438092"/>
              </p:ext>
            </p:extLst>
          </p:nvPr>
        </p:nvGraphicFramePr>
        <p:xfrm>
          <a:off x="4454773" y="2478336"/>
          <a:ext cx="549275" cy="279400"/>
        </p:xfrm>
        <a:graphic>
          <a:graphicData uri="http://schemas.openxmlformats.org/presentationml/2006/ole">
            <mc:AlternateContent xmlns:mc="http://schemas.openxmlformats.org/markup-compatibility/2006">
              <mc:Choice xmlns:v="urn:schemas-microsoft-com:vml" Requires="v">
                <p:oleObj spid="_x0000_s59446" name="Equation" r:id="rId8" imgW="545760" imgH="279360" progId="Equation.DSMT4">
                  <p:embed/>
                </p:oleObj>
              </mc:Choice>
              <mc:Fallback>
                <p:oleObj name="Equation" r:id="rId8" imgW="545760" imgH="279360" progId="Equation.DSMT4">
                  <p:embed/>
                  <p:pic>
                    <p:nvPicPr>
                      <p:cNvPr id="0" name=""/>
                      <p:cNvPicPr>
                        <a:picLocks noChangeAspect="1" noChangeArrowheads="1"/>
                      </p:cNvPicPr>
                      <p:nvPr/>
                    </p:nvPicPr>
                    <p:blipFill>
                      <a:blip r:embed="rId9"/>
                      <a:srcRect/>
                      <a:stretch>
                        <a:fillRect/>
                      </a:stretch>
                    </p:blipFill>
                    <p:spPr bwMode="auto">
                      <a:xfrm>
                        <a:off x="4454773" y="2478336"/>
                        <a:ext cx="5492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Прямоугольник 7"/>
          <p:cNvSpPr/>
          <p:nvPr/>
        </p:nvSpPr>
        <p:spPr>
          <a:xfrm>
            <a:off x="899592" y="1340098"/>
            <a:ext cx="2345837" cy="369332"/>
          </a:xfrm>
          <a:prstGeom prst="rect">
            <a:avLst/>
          </a:prstGeom>
        </p:spPr>
        <p:txBody>
          <a:bodyPr wrap="square">
            <a:spAutoFit/>
          </a:bodyPr>
          <a:lstStyle/>
          <a:p>
            <a:r>
              <a:rPr lang="ru-RU" dirty="0" smtClean="0">
                <a:solidFill>
                  <a:srgbClr val="0070C0"/>
                </a:solidFill>
                <a:latin typeface="+mn-lt"/>
                <a:cs typeface="Times New Roman" pitchFamily="18" charset="0"/>
              </a:rPr>
              <a:t>Параметры модели</a:t>
            </a:r>
            <a:endParaRPr lang="ru-RU" dirty="0">
              <a:solidFill>
                <a:srgbClr val="0070C0"/>
              </a:solidFill>
              <a:latin typeface="+mn-lt"/>
              <a:cs typeface="Times New Roman" pitchFamily="18" charset="0"/>
            </a:endParaRPr>
          </a:p>
        </p:txBody>
      </p:sp>
      <p:sp>
        <p:nvSpPr>
          <p:cNvPr id="10" name="Rectangle 175"/>
          <p:cNvSpPr>
            <a:spLocks noChangeArrowheads="1"/>
          </p:cNvSpPr>
          <p:nvPr/>
        </p:nvSpPr>
        <p:spPr bwMode="auto">
          <a:xfrm>
            <a:off x="899592" y="2055748"/>
            <a:ext cx="65527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ru-RU" dirty="0" smtClean="0">
                <a:latin typeface="+mn-lt"/>
              </a:rPr>
              <a:t>шаг управления</a:t>
            </a:r>
            <a:r>
              <a:rPr lang="en-US" dirty="0" smtClean="0">
                <a:latin typeface="+mn-lt"/>
              </a:rPr>
              <a:t> (</a:t>
            </a:r>
            <a:r>
              <a:rPr lang="ru-RU" dirty="0" smtClean="0">
                <a:latin typeface="+mn-lt"/>
              </a:rPr>
              <a:t>общий для всех аппаратов</a:t>
            </a:r>
            <a:r>
              <a:rPr lang="en-US" dirty="0" smtClean="0">
                <a:latin typeface="+mn-lt"/>
              </a:rPr>
              <a:t>) :</a:t>
            </a:r>
            <a:endParaRPr lang="ru-RU" dirty="0">
              <a:latin typeface="+mn-lt"/>
            </a:endParaRPr>
          </a:p>
        </p:txBody>
      </p:sp>
      <p:graphicFrame>
        <p:nvGraphicFramePr>
          <p:cNvPr id="11" name="Объект 10"/>
          <p:cNvGraphicFramePr>
            <a:graphicFrameLocks noChangeAspect="1"/>
          </p:cNvGraphicFramePr>
          <p:nvPr>
            <p:extLst>
              <p:ext uri="{D42A27DB-BD31-4B8C-83A1-F6EECF244321}">
                <p14:modId xmlns:p14="http://schemas.microsoft.com/office/powerpoint/2010/main" val="1954565226"/>
              </p:ext>
            </p:extLst>
          </p:nvPr>
        </p:nvGraphicFramePr>
        <p:xfrm>
          <a:off x="4433888" y="2794248"/>
          <a:ext cx="2493962" cy="338138"/>
        </p:xfrm>
        <a:graphic>
          <a:graphicData uri="http://schemas.openxmlformats.org/presentationml/2006/ole">
            <mc:AlternateContent xmlns:mc="http://schemas.openxmlformats.org/markup-compatibility/2006">
              <mc:Choice xmlns:v="urn:schemas-microsoft-com:vml" Requires="v">
                <p:oleObj spid="_x0000_s59447" name="Equation" r:id="rId10" imgW="2501640" imgH="342720" progId="Equation.DSMT4">
                  <p:embed/>
                </p:oleObj>
              </mc:Choice>
              <mc:Fallback>
                <p:oleObj name="Equation" r:id="rId10" imgW="2501640" imgH="342720" progId="Equation.DSMT4">
                  <p:embed/>
                  <p:pic>
                    <p:nvPicPr>
                      <p:cNvPr id="0" name=""/>
                      <p:cNvPicPr>
                        <a:picLocks noChangeAspect="1" noChangeArrowheads="1"/>
                      </p:cNvPicPr>
                      <p:nvPr/>
                    </p:nvPicPr>
                    <p:blipFill>
                      <a:blip r:embed="rId11"/>
                      <a:srcRect/>
                      <a:stretch>
                        <a:fillRect/>
                      </a:stretch>
                    </p:blipFill>
                    <p:spPr bwMode="auto">
                      <a:xfrm>
                        <a:off x="4433888" y="2794248"/>
                        <a:ext cx="2493962"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75"/>
          <p:cNvSpPr>
            <a:spLocks noChangeArrowheads="1"/>
          </p:cNvSpPr>
          <p:nvPr/>
        </p:nvSpPr>
        <p:spPr bwMode="auto">
          <a:xfrm>
            <a:off x="899592" y="2771636"/>
            <a:ext cx="5022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ru-RU" dirty="0">
                <a:latin typeface="+mn-lt"/>
              </a:rPr>
              <a:t>о</a:t>
            </a:r>
            <a:r>
              <a:rPr lang="ru-RU" dirty="0" smtClean="0">
                <a:latin typeface="+mn-lt"/>
              </a:rPr>
              <a:t>граничения на силу и момент</a:t>
            </a:r>
            <a:r>
              <a:rPr lang="en-US" dirty="0" smtClean="0">
                <a:latin typeface="+mn-lt"/>
              </a:rPr>
              <a:t>:</a:t>
            </a:r>
            <a:endParaRPr lang="ru-RU" dirty="0">
              <a:latin typeface="+mn-lt"/>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2550996140"/>
              </p:ext>
            </p:extLst>
          </p:nvPr>
        </p:nvGraphicFramePr>
        <p:xfrm>
          <a:off x="6713538" y="2468811"/>
          <a:ext cx="806450" cy="279400"/>
        </p:xfrm>
        <a:graphic>
          <a:graphicData uri="http://schemas.openxmlformats.org/presentationml/2006/ole">
            <mc:AlternateContent xmlns:mc="http://schemas.openxmlformats.org/markup-compatibility/2006">
              <mc:Choice xmlns:v="urn:schemas-microsoft-com:vml" Requires="v">
                <p:oleObj spid="_x0000_s59448" name="Equation" r:id="rId12" imgW="799920" imgH="279360" progId="Equation.DSMT4">
                  <p:embed/>
                </p:oleObj>
              </mc:Choice>
              <mc:Fallback>
                <p:oleObj name="Equation" r:id="rId12" imgW="799920" imgH="279360" progId="Equation.DSMT4">
                  <p:embed/>
                  <p:pic>
                    <p:nvPicPr>
                      <p:cNvPr id="0" name=""/>
                      <p:cNvPicPr>
                        <a:picLocks noChangeAspect="1" noChangeArrowheads="1"/>
                      </p:cNvPicPr>
                      <p:nvPr/>
                    </p:nvPicPr>
                    <p:blipFill>
                      <a:blip r:embed="rId13"/>
                      <a:srcRect/>
                      <a:stretch>
                        <a:fillRect/>
                      </a:stretch>
                    </p:blipFill>
                    <p:spPr bwMode="auto">
                      <a:xfrm>
                        <a:off x="6713538" y="2468811"/>
                        <a:ext cx="8064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46"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6013" y="3284984"/>
            <a:ext cx="6466347"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2569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4110563" y="3038818"/>
            <a:ext cx="4637901" cy="3267916"/>
          </a:xfrm>
          <a:prstGeom prst="rect">
            <a:avLst/>
          </a:prstGeom>
        </p:spPr>
      </p:pic>
      <p:pic>
        <p:nvPicPr>
          <p:cNvPr id="9" name="Рисунок 8"/>
          <p:cNvPicPr>
            <a:picLocks noChangeAspect="1"/>
          </p:cNvPicPr>
          <p:nvPr/>
        </p:nvPicPr>
        <p:blipFill>
          <a:blip r:embed="rId4"/>
          <a:stretch>
            <a:fillRect/>
          </a:stretch>
        </p:blipFill>
        <p:spPr>
          <a:xfrm>
            <a:off x="279151" y="4124479"/>
            <a:ext cx="3644777" cy="2688897"/>
          </a:xfrm>
          <a:prstGeom prst="rect">
            <a:avLst/>
          </a:prstGeom>
        </p:spPr>
      </p:pic>
      <p:sp>
        <p:nvSpPr>
          <p:cNvPr id="16389" name="Заголовок 1"/>
          <p:cNvSpPr>
            <a:spLocks noGrp="1"/>
          </p:cNvSpPr>
          <p:nvPr>
            <p:ph type="title"/>
          </p:nvPr>
        </p:nvSpPr>
        <p:spPr>
          <a:xfrm>
            <a:off x="279151" y="692696"/>
            <a:ext cx="8435280" cy="990600"/>
          </a:xfrm>
        </p:spPr>
        <p:txBody>
          <a:bodyPr/>
          <a:lstStyle/>
          <a:p>
            <a:r>
              <a:rPr lang="ru-RU" sz="2800" dirty="0" smtClean="0">
                <a:solidFill>
                  <a:srgbClr val="C00000"/>
                </a:solidFill>
                <a:latin typeface="Cambria" panose="02040503050406030204" pitchFamily="18" charset="0"/>
              </a:rPr>
              <a:t>Маршрутизация группы АНПА в условиях непрерывной ротации состава</a:t>
            </a:r>
          </a:p>
        </p:txBody>
      </p:sp>
      <p:sp>
        <p:nvSpPr>
          <p:cNvPr id="24" name="Тройная стрелка влево/вправо/вверх 23"/>
          <p:cNvSpPr/>
          <p:nvPr/>
        </p:nvSpPr>
        <p:spPr>
          <a:xfrm>
            <a:off x="3217132" y="4375868"/>
            <a:ext cx="3024336" cy="904221"/>
          </a:xfrm>
          <a:custGeom>
            <a:avLst/>
            <a:gdLst>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1551009 w 3024336"/>
              <a:gd name="connsiteY9" fmla="*/ 464270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1551009 w 3024336"/>
              <a:gd name="connsiteY9" fmla="*/ 464270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1551009 w 3024336"/>
              <a:gd name="connsiteY8" fmla="*/ 215079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1585121 w 3024336"/>
              <a:gd name="connsiteY7" fmla="*/ 215079 h 576064"/>
              <a:gd name="connsiteX8" fmla="*/ 2493836 w 3024336"/>
              <a:gd name="connsiteY8" fmla="*/ 229292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03111 h 576064"/>
              <a:gd name="connsiteX1" fmla="*/ 215079 w 3024336"/>
              <a:gd name="connsiteY1" fmla="*/ 430159 h 576064"/>
              <a:gd name="connsiteX2" fmla="*/ 215079 w 3024336"/>
              <a:gd name="connsiteY2" fmla="*/ 464270 h 576064"/>
              <a:gd name="connsiteX3" fmla="*/ 1473327 w 3024336"/>
              <a:gd name="connsiteY3" fmla="*/ 464270 h 576064"/>
              <a:gd name="connsiteX4" fmla="*/ 1473327 w 3024336"/>
              <a:gd name="connsiteY4" fmla="*/ 215079 h 576064"/>
              <a:gd name="connsiteX5" fmla="*/ 1439215 w 3024336"/>
              <a:gd name="connsiteY5" fmla="*/ 215079 h 576064"/>
              <a:gd name="connsiteX6" fmla="*/ 1512168 w 3024336"/>
              <a:gd name="connsiteY6" fmla="*/ 0 h 576064"/>
              <a:gd name="connsiteX7" fmla="*/ 2542161 w 3024336"/>
              <a:gd name="connsiteY7" fmla="*/ 219817 h 576064"/>
              <a:gd name="connsiteX8" fmla="*/ 2493836 w 3024336"/>
              <a:gd name="connsiteY8" fmla="*/ 229292 h 576064"/>
              <a:gd name="connsiteX9" fmla="*/ 2493836 w 3024336"/>
              <a:gd name="connsiteY9" fmla="*/ 459532 h 576064"/>
              <a:gd name="connsiteX10" fmla="*/ 2809257 w 3024336"/>
              <a:gd name="connsiteY10" fmla="*/ 464270 h 576064"/>
              <a:gd name="connsiteX11" fmla="*/ 2809257 w 3024336"/>
              <a:gd name="connsiteY11" fmla="*/ 430159 h 576064"/>
              <a:gd name="connsiteX12" fmla="*/ 3024336 w 3024336"/>
              <a:gd name="connsiteY12" fmla="*/ 503111 h 576064"/>
              <a:gd name="connsiteX13" fmla="*/ 2809257 w 3024336"/>
              <a:gd name="connsiteY13" fmla="*/ 576064 h 576064"/>
              <a:gd name="connsiteX14" fmla="*/ 2809257 w 3024336"/>
              <a:gd name="connsiteY14" fmla="*/ 541952 h 576064"/>
              <a:gd name="connsiteX15" fmla="*/ 215079 w 3024336"/>
              <a:gd name="connsiteY15" fmla="*/ 541952 h 576064"/>
              <a:gd name="connsiteX16" fmla="*/ 215079 w 3024336"/>
              <a:gd name="connsiteY16" fmla="*/ 576064 h 576064"/>
              <a:gd name="connsiteX17" fmla="*/ 0 w 3024336"/>
              <a:gd name="connsiteY17" fmla="*/ 503111 h 576064"/>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1473327 w 3024336"/>
              <a:gd name="connsiteY4" fmla="*/ 224554 h 585539"/>
              <a:gd name="connsiteX5" fmla="*/ 1439215 w 3024336"/>
              <a:gd name="connsiteY5" fmla="*/ 224554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2406678 w 3024336"/>
              <a:gd name="connsiteY4" fmla="*/ 238767 h 585539"/>
              <a:gd name="connsiteX5" fmla="*/ 1439215 w 3024336"/>
              <a:gd name="connsiteY5" fmla="*/ 224554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1473327 w 3024336"/>
              <a:gd name="connsiteY3" fmla="*/ 473745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9007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606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5477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6900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6900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29292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34030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41091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7829 w 3024336"/>
              <a:gd name="connsiteY5" fmla="*/ 226969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512586 h 585539"/>
              <a:gd name="connsiteX1" fmla="*/ 215079 w 3024336"/>
              <a:gd name="connsiteY1" fmla="*/ 439634 h 585539"/>
              <a:gd name="connsiteX2" fmla="*/ 215079 w 3024336"/>
              <a:gd name="connsiteY2" fmla="*/ 473745 h 585539"/>
              <a:gd name="connsiteX3" fmla="*/ 2406678 w 3024336"/>
              <a:gd name="connsiteY3" fmla="*/ 472538 h 585539"/>
              <a:gd name="connsiteX4" fmla="*/ 2406678 w 3024336"/>
              <a:gd name="connsiteY4" fmla="*/ 238767 h 585539"/>
              <a:gd name="connsiteX5" fmla="*/ 2364299 w 3024336"/>
              <a:gd name="connsiteY5" fmla="*/ 237560 h 585539"/>
              <a:gd name="connsiteX6" fmla="*/ 2402879 w 3024336"/>
              <a:gd name="connsiteY6" fmla="*/ 0 h 585539"/>
              <a:gd name="connsiteX7" fmla="*/ 2542161 w 3024336"/>
              <a:gd name="connsiteY7" fmla="*/ 236353 h 585539"/>
              <a:gd name="connsiteX8" fmla="*/ 2493836 w 3024336"/>
              <a:gd name="connsiteY8" fmla="*/ 238767 h 585539"/>
              <a:gd name="connsiteX9" fmla="*/ 2493836 w 3024336"/>
              <a:gd name="connsiteY9" fmla="*/ 472537 h 585539"/>
              <a:gd name="connsiteX10" fmla="*/ 2809257 w 3024336"/>
              <a:gd name="connsiteY10" fmla="*/ 473745 h 585539"/>
              <a:gd name="connsiteX11" fmla="*/ 2809257 w 3024336"/>
              <a:gd name="connsiteY11" fmla="*/ 439634 h 585539"/>
              <a:gd name="connsiteX12" fmla="*/ 3024336 w 3024336"/>
              <a:gd name="connsiteY12" fmla="*/ 512586 h 585539"/>
              <a:gd name="connsiteX13" fmla="*/ 2809257 w 3024336"/>
              <a:gd name="connsiteY13" fmla="*/ 585539 h 585539"/>
              <a:gd name="connsiteX14" fmla="*/ 2809257 w 3024336"/>
              <a:gd name="connsiteY14" fmla="*/ 551427 h 585539"/>
              <a:gd name="connsiteX15" fmla="*/ 215079 w 3024336"/>
              <a:gd name="connsiteY15" fmla="*/ 551427 h 585539"/>
              <a:gd name="connsiteX16" fmla="*/ 215079 w 3024336"/>
              <a:gd name="connsiteY16" fmla="*/ 585539 h 585539"/>
              <a:gd name="connsiteX17" fmla="*/ 0 w 3024336"/>
              <a:gd name="connsiteY17" fmla="*/ 512586 h 585539"/>
              <a:gd name="connsiteX0" fmla="*/ 0 w 3024336"/>
              <a:gd name="connsiteY0" fmla="*/ 491403 h 564356"/>
              <a:gd name="connsiteX1" fmla="*/ 215079 w 3024336"/>
              <a:gd name="connsiteY1" fmla="*/ 418451 h 564356"/>
              <a:gd name="connsiteX2" fmla="*/ 215079 w 3024336"/>
              <a:gd name="connsiteY2" fmla="*/ 452562 h 564356"/>
              <a:gd name="connsiteX3" fmla="*/ 2406678 w 3024336"/>
              <a:gd name="connsiteY3" fmla="*/ 451355 h 564356"/>
              <a:gd name="connsiteX4" fmla="*/ 2406678 w 3024336"/>
              <a:gd name="connsiteY4" fmla="*/ 217584 h 564356"/>
              <a:gd name="connsiteX5" fmla="*/ 2364299 w 3024336"/>
              <a:gd name="connsiteY5" fmla="*/ 216377 h 564356"/>
              <a:gd name="connsiteX6" fmla="*/ 2445245 w 3024336"/>
              <a:gd name="connsiteY6" fmla="*/ 0 h 564356"/>
              <a:gd name="connsiteX7" fmla="*/ 2542161 w 3024336"/>
              <a:gd name="connsiteY7" fmla="*/ 215170 h 564356"/>
              <a:gd name="connsiteX8" fmla="*/ 2493836 w 3024336"/>
              <a:gd name="connsiteY8" fmla="*/ 217584 h 564356"/>
              <a:gd name="connsiteX9" fmla="*/ 2493836 w 3024336"/>
              <a:gd name="connsiteY9" fmla="*/ 451354 h 564356"/>
              <a:gd name="connsiteX10" fmla="*/ 2809257 w 3024336"/>
              <a:gd name="connsiteY10" fmla="*/ 452562 h 564356"/>
              <a:gd name="connsiteX11" fmla="*/ 2809257 w 3024336"/>
              <a:gd name="connsiteY11" fmla="*/ 418451 h 564356"/>
              <a:gd name="connsiteX12" fmla="*/ 3024336 w 3024336"/>
              <a:gd name="connsiteY12" fmla="*/ 491403 h 564356"/>
              <a:gd name="connsiteX13" fmla="*/ 2809257 w 3024336"/>
              <a:gd name="connsiteY13" fmla="*/ 564356 h 564356"/>
              <a:gd name="connsiteX14" fmla="*/ 2809257 w 3024336"/>
              <a:gd name="connsiteY14" fmla="*/ 530244 h 564356"/>
              <a:gd name="connsiteX15" fmla="*/ 215079 w 3024336"/>
              <a:gd name="connsiteY15" fmla="*/ 530244 h 564356"/>
              <a:gd name="connsiteX16" fmla="*/ 215079 w 3024336"/>
              <a:gd name="connsiteY16" fmla="*/ 564356 h 564356"/>
              <a:gd name="connsiteX17" fmla="*/ 0 w 3024336"/>
              <a:gd name="connsiteY17" fmla="*/ 491403 h 564356"/>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64299 w 3024336"/>
              <a:gd name="connsiteY5" fmla="*/ 548245 h 896224"/>
              <a:gd name="connsiteX6" fmla="*/ 2452306 w 3024336"/>
              <a:gd name="connsiteY6" fmla="*/ 0 h 896224"/>
              <a:gd name="connsiteX7" fmla="*/ 2542161 w 3024336"/>
              <a:gd name="connsiteY7" fmla="*/ 547038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64299 w 3024336"/>
              <a:gd name="connsiteY5" fmla="*/ 548245 h 896224"/>
              <a:gd name="connsiteX6" fmla="*/ 2452306 w 3024336"/>
              <a:gd name="connsiteY6" fmla="*/ 0 h 896224"/>
              <a:gd name="connsiteX7" fmla="*/ 2538631 w 3024336"/>
              <a:gd name="connsiteY7" fmla="*/ 215170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549452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6678 w 3024336"/>
              <a:gd name="connsiteY4" fmla="*/ 549452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3739 w 3024336"/>
              <a:gd name="connsiteY4" fmla="*/ 192871 h 896224"/>
              <a:gd name="connsiteX5" fmla="*/ 2389013 w 3024336"/>
              <a:gd name="connsiteY5" fmla="*/ 216378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3739 w 3024336"/>
              <a:gd name="connsiteY4" fmla="*/ 192871 h 896224"/>
              <a:gd name="connsiteX5" fmla="*/ 2364300 w 3024336"/>
              <a:gd name="connsiteY5" fmla="*/ 209317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64300 w 3024336"/>
              <a:gd name="connsiteY5" fmla="*/ 209317 h 896224"/>
              <a:gd name="connsiteX6" fmla="*/ 2452306 w 3024336"/>
              <a:gd name="connsiteY6" fmla="*/ 0 h 896224"/>
              <a:gd name="connsiteX7" fmla="*/ 2538631 w 3024336"/>
              <a:gd name="connsiteY7" fmla="*/ 21517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64300 w 3024336"/>
              <a:gd name="connsiteY5" fmla="*/ 209317 h 896224"/>
              <a:gd name="connsiteX6" fmla="*/ 2452306 w 3024336"/>
              <a:gd name="connsiteY6" fmla="*/ 0 h 896224"/>
              <a:gd name="connsiteX7" fmla="*/ 2542161 w 3024336"/>
              <a:gd name="connsiteY7" fmla="*/ 20104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53708 w 3024336"/>
              <a:gd name="connsiteY5" fmla="*/ 202256 h 896224"/>
              <a:gd name="connsiteX6" fmla="*/ 2452306 w 3024336"/>
              <a:gd name="connsiteY6" fmla="*/ 0 h 896224"/>
              <a:gd name="connsiteX7" fmla="*/ 2542161 w 3024336"/>
              <a:gd name="connsiteY7" fmla="*/ 20104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53708 w 3024336"/>
              <a:gd name="connsiteY5" fmla="*/ 202256 h 896224"/>
              <a:gd name="connsiteX6" fmla="*/ 2452306 w 3024336"/>
              <a:gd name="connsiteY6" fmla="*/ 0 h 896224"/>
              <a:gd name="connsiteX7" fmla="*/ 2542161 w 3024336"/>
              <a:gd name="connsiteY7" fmla="*/ 208109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10208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42161 w 3024336"/>
              <a:gd name="connsiteY7" fmla="*/ 208109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39495 w 3024336"/>
              <a:gd name="connsiteY7" fmla="*/ 197446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2306 w 3024336"/>
              <a:gd name="connsiteY6" fmla="*/ 0 h 896224"/>
              <a:gd name="connsiteX7" fmla="*/ 2536829 w 3024336"/>
              <a:gd name="connsiteY7" fmla="*/ 200112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00112 h 896224"/>
              <a:gd name="connsiteX8" fmla="*/ 2493836 w 3024336"/>
              <a:gd name="connsiteY8" fmla="*/ 201661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00112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6829 w 3024336"/>
              <a:gd name="connsiteY7" fmla="*/ 210776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9495 w 3024336"/>
              <a:gd name="connsiteY7" fmla="*/ 20811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4922 h 896224"/>
              <a:gd name="connsiteX6" fmla="*/ 2454971 w 3024336"/>
              <a:gd name="connsiteY6" fmla="*/ 0 h 896224"/>
              <a:gd name="connsiteX7" fmla="*/ 2539495 w 3024336"/>
              <a:gd name="connsiteY7" fmla="*/ 208110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4922 h 896224"/>
              <a:gd name="connsiteX6" fmla="*/ 2454971 w 3024336"/>
              <a:gd name="connsiteY6" fmla="*/ 0 h 896224"/>
              <a:gd name="connsiteX7" fmla="*/ 2536829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68695 w 3024336"/>
              <a:gd name="connsiteY5" fmla="*/ 199590 h 896224"/>
              <a:gd name="connsiteX6" fmla="*/ 2454971 w 3024336"/>
              <a:gd name="connsiteY6" fmla="*/ 0 h 896224"/>
              <a:gd name="connsiteX7" fmla="*/ 2536829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68695 w 3024336"/>
              <a:gd name="connsiteY5" fmla="*/ 199590 h 896224"/>
              <a:gd name="connsiteX6" fmla="*/ 2454971 w 3024336"/>
              <a:gd name="connsiteY6" fmla="*/ 0 h 896224"/>
              <a:gd name="connsiteX7" fmla="*/ 2531497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23271 h 896224"/>
              <a:gd name="connsiteX1" fmla="*/ 215079 w 3024336"/>
              <a:gd name="connsiteY1" fmla="*/ 750319 h 896224"/>
              <a:gd name="connsiteX2" fmla="*/ 215079 w 3024336"/>
              <a:gd name="connsiteY2" fmla="*/ 784430 h 896224"/>
              <a:gd name="connsiteX3" fmla="*/ 2406678 w 3024336"/>
              <a:gd name="connsiteY3" fmla="*/ 783223 h 896224"/>
              <a:gd name="connsiteX4" fmla="*/ 2407542 w 3024336"/>
              <a:gd name="connsiteY4" fmla="*/ 203462 h 896224"/>
              <a:gd name="connsiteX5" fmla="*/ 2371361 w 3024336"/>
              <a:gd name="connsiteY5" fmla="*/ 202256 h 896224"/>
              <a:gd name="connsiteX6" fmla="*/ 2454971 w 3024336"/>
              <a:gd name="connsiteY6" fmla="*/ 0 h 896224"/>
              <a:gd name="connsiteX7" fmla="*/ 2531497 w 3024336"/>
              <a:gd name="connsiteY7" fmla="*/ 202778 h 896224"/>
              <a:gd name="connsiteX8" fmla="*/ 2493836 w 3024336"/>
              <a:gd name="connsiteY8" fmla="*/ 206993 h 896224"/>
              <a:gd name="connsiteX9" fmla="*/ 2493836 w 3024336"/>
              <a:gd name="connsiteY9" fmla="*/ 783222 h 896224"/>
              <a:gd name="connsiteX10" fmla="*/ 2809257 w 3024336"/>
              <a:gd name="connsiteY10" fmla="*/ 784430 h 896224"/>
              <a:gd name="connsiteX11" fmla="*/ 2809257 w 3024336"/>
              <a:gd name="connsiteY11" fmla="*/ 750319 h 896224"/>
              <a:gd name="connsiteX12" fmla="*/ 3024336 w 3024336"/>
              <a:gd name="connsiteY12" fmla="*/ 823271 h 896224"/>
              <a:gd name="connsiteX13" fmla="*/ 2809257 w 3024336"/>
              <a:gd name="connsiteY13" fmla="*/ 896224 h 896224"/>
              <a:gd name="connsiteX14" fmla="*/ 2809257 w 3024336"/>
              <a:gd name="connsiteY14" fmla="*/ 862112 h 896224"/>
              <a:gd name="connsiteX15" fmla="*/ 215079 w 3024336"/>
              <a:gd name="connsiteY15" fmla="*/ 862112 h 896224"/>
              <a:gd name="connsiteX16" fmla="*/ 215079 w 3024336"/>
              <a:gd name="connsiteY16" fmla="*/ 896224 h 896224"/>
              <a:gd name="connsiteX17" fmla="*/ 0 w 3024336"/>
              <a:gd name="connsiteY17" fmla="*/ 823271 h 896224"/>
              <a:gd name="connsiteX0" fmla="*/ 0 w 3024336"/>
              <a:gd name="connsiteY0" fmla="*/ 831268 h 904221"/>
              <a:gd name="connsiteX1" fmla="*/ 215079 w 3024336"/>
              <a:gd name="connsiteY1" fmla="*/ 758316 h 904221"/>
              <a:gd name="connsiteX2" fmla="*/ 215079 w 3024336"/>
              <a:gd name="connsiteY2" fmla="*/ 792427 h 904221"/>
              <a:gd name="connsiteX3" fmla="*/ 2406678 w 3024336"/>
              <a:gd name="connsiteY3" fmla="*/ 791220 h 904221"/>
              <a:gd name="connsiteX4" fmla="*/ 2407542 w 3024336"/>
              <a:gd name="connsiteY4" fmla="*/ 211459 h 904221"/>
              <a:gd name="connsiteX5" fmla="*/ 2371361 w 3024336"/>
              <a:gd name="connsiteY5" fmla="*/ 210253 h 904221"/>
              <a:gd name="connsiteX6" fmla="*/ 2446974 w 3024336"/>
              <a:gd name="connsiteY6" fmla="*/ 0 h 904221"/>
              <a:gd name="connsiteX7" fmla="*/ 2531497 w 3024336"/>
              <a:gd name="connsiteY7" fmla="*/ 210775 h 904221"/>
              <a:gd name="connsiteX8" fmla="*/ 2493836 w 3024336"/>
              <a:gd name="connsiteY8" fmla="*/ 214990 h 904221"/>
              <a:gd name="connsiteX9" fmla="*/ 2493836 w 3024336"/>
              <a:gd name="connsiteY9" fmla="*/ 791219 h 904221"/>
              <a:gd name="connsiteX10" fmla="*/ 2809257 w 3024336"/>
              <a:gd name="connsiteY10" fmla="*/ 792427 h 904221"/>
              <a:gd name="connsiteX11" fmla="*/ 2809257 w 3024336"/>
              <a:gd name="connsiteY11" fmla="*/ 758316 h 904221"/>
              <a:gd name="connsiteX12" fmla="*/ 3024336 w 3024336"/>
              <a:gd name="connsiteY12" fmla="*/ 831268 h 904221"/>
              <a:gd name="connsiteX13" fmla="*/ 2809257 w 3024336"/>
              <a:gd name="connsiteY13" fmla="*/ 904221 h 904221"/>
              <a:gd name="connsiteX14" fmla="*/ 2809257 w 3024336"/>
              <a:gd name="connsiteY14" fmla="*/ 870109 h 904221"/>
              <a:gd name="connsiteX15" fmla="*/ 215079 w 3024336"/>
              <a:gd name="connsiteY15" fmla="*/ 870109 h 904221"/>
              <a:gd name="connsiteX16" fmla="*/ 215079 w 3024336"/>
              <a:gd name="connsiteY16" fmla="*/ 904221 h 904221"/>
              <a:gd name="connsiteX17" fmla="*/ 0 w 3024336"/>
              <a:gd name="connsiteY17" fmla="*/ 831268 h 904221"/>
              <a:gd name="connsiteX0" fmla="*/ 0 w 3024336"/>
              <a:gd name="connsiteY0" fmla="*/ 831268 h 904221"/>
              <a:gd name="connsiteX1" fmla="*/ 215079 w 3024336"/>
              <a:gd name="connsiteY1" fmla="*/ 758316 h 904221"/>
              <a:gd name="connsiteX2" fmla="*/ 215079 w 3024336"/>
              <a:gd name="connsiteY2" fmla="*/ 792427 h 904221"/>
              <a:gd name="connsiteX3" fmla="*/ 2406678 w 3024336"/>
              <a:gd name="connsiteY3" fmla="*/ 791220 h 904221"/>
              <a:gd name="connsiteX4" fmla="*/ 2407542 w 3024336"/>
              <a:gd name="connsiteY4" fmla="*/ 211459 h 904221"/>
              <a:gd name="connsiteX5" fmla="*/ 2371361 w 3024336"/>
              <a:gd name="connsiteY5" fmla="*/ 210253 h 904221"/>
              <a:gd name="connsiteX6" fmla="*/ 2449640 w 3024336"/>
              <a:gd name="connsiteY6" fmla="*/ 0 h 904221"/>
              <a:gd name="connsiteX7" fmla="*/ 2531497 w 3024336"/>
              <a:gd name="connsiteY7" fmla="*/ 210775 h 904221"/>
              <a:gd name="connsiteX8" fmla="*/ 2493836 w 3024336"/>
              <a:gd name="connsiteY8" fmla="*/ 214990 h 904221"/>
              <a:gd name="connsiteX9" fmla="*/ 2493836 w 3024336"/>
              <a:gd name="connsiteY9" fmla="*/ 791219 h 904221"/>
              <a:gd name="connsiteX10" fmla="*/ 2809257 w 3024336"/>
              <a:gd name="connsiteY10" fmla="*/ 792427 h 904221"/>
              <a:gd name="connsiteX11" fmla="*/ 2809257 w 3024336"/>
              <a:gd name="connsiteY11" fmla="*/ 758316 h 904221"/>
              <a:gd name="connsiteX12" fmla="*/ 3024336 w 3024336"/>
              <a:gd name="connsiteY12" fmla="*/ 831268 h 904221"/>
              <a:gd name="connsiteX13" fmla="*/ 2809257 w 3024336"/>
              <a:gd name="connsiteY13" fmla="*/ 904221 h 904221"/>
              <a:gd name="connsiteX14" fmla="*/ 2809257 w 3024336"/>
              <a:gd name="connsiteY14" fmla="*/ 870109 h 904221"/>
              <a:gd name="connsiteX15" fmla="*/ 215079 w 3024336"/>
              <a:gd name="connsiteY15" fmla="*/ 870109 h 904221"/>
              <a:gd name="connsiteX16" fmla="*/ 215079 w 3024336"/>
              <a:gd name="connsiteY16" fmla="*/ 904221 h 904221"/>
              <a:gd name="connsiteX17" fmla="*/ 0 w 3024336"/>
              <a:gd name="connsiteY17" fmla="*/ 831268 h 9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24336" h="904221">
                <a:moveTo>
                  <a:pt x="0" y="831268"/>
                </a:moveTo>
                <a:lnTo>
                  <a:pt x="215079" y="758316"/>
                </a:lnTo>
                <a:lnTo>
                  <a:pt x="215079" y="792427"/>
                </a:lnTo>
                <a:lnTo>
                  <a:pt x="2406678" y="791220"/>
                </a:lnTo>
                <a:cubicBezTo>
                  <a:pt x="2409032" y="594436"/>
                  <a:pt x="2405188" y="408243"/>
                  <a:pt x="2407542" y="211459"/>
                </a:cubicBezTo>
                <a:lnTo>
                  <a:pt x="2371361" y="210253"/>
                </a:lnTo>
                <a:lnTo>
                  <a:pt x="2449640" y="0"/>
                </a:lnTo>
                <a:lnTo>
                  <a:pt x="2531497" y="210775"/>
                </a:lnTo>
                <a:lnTo>
                  <a:pt x="2493836" y="214990"/>
                </a:lnTo>
                <a:lnTo>
                  <a:pt x="2493836" y="791219"/>
                </a:lnTo>
                <a:lnTo>
                  <a:pt x="2809257" y="792427"/>
                </a:lnTo>
                <a:lnTo>
                  <a:pt x="2809257" y="758316"/>
                </a:lnTo>
                <a:lnTo>
                  <a:pt x="3024336" y="831268"/>
                </a:lnTo>
                <a:lnTo>
                  <a:pt x="2809257" y="904221"/>
                </a:lnTo>
                <a:lnTo>
                  <a:pt x="2809257" y="870109"/>
                </a:lnTo>
                <a:lnTo>
                  <a:pt x="215079" y="870109"/>
                </a:lnTo>
                <a:lnTo>
                  <a:pt x="215079" y="904221"/>
                </a:lnTo>
                <a:lnTo>
                  <a:pt x="0" y="831268"/>
                </a:ln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ru-RU"/>
          </a:p>
        </p:txBody>
      </p:sp>
      <p:sp>
        <p:nvSpPr>
          <p:cNvPr id="30" name="Содержимое 3"/>
          <p:cNvSpPr>
            <a:spLocks noGrp="1"/>
          </p:cNvSpPr>
          <p:nvPr>
            <p:ph sz="quarter" idx="1"/>
          </p:nvPr>
        </p:nvSpPr>
        <p:spPr>
          <a:xfrm>
            <a:off x="357436" y="1542002"/>
            <a:ext cx="8679060" cy="1728192"/>
          </a:xfrm>
        </p:spPr>
        <p:txBody>
          <a:bodyPr/>
          <a:lstStyle/>
          <a:p>
            <a:pPr marL="171450" indent="-171450">
              <a:buClr>
                <a:srgbClr val="0070C0"/>
              </a:buClr>
            </a:pPr>
            <a:r>
              <a:rPr lang="ru-RU" sz="1800" dirty="0" smtClean="0">
                <a:latin typeface="Cambria" panose="02040503050406030204" pitchFamily="18" charset="0"/>
              </a:rPr>
              <a:t>Задано множество заданий, выполнение каждого из которых требует проведения разового либо периодического обследования в заданной области; </a:t>
            </a:r>
          </a:p>
          <a:p>
            <a:pPr marL="171450" indent="-171450">
              <a:buClr>
                <a:srgbClr val="0070C0"/>
              </a:buClr>
            </a:pPr>
            <a:r>
              <a:rPr lang="ru-RU" sz="1800" dirty="0" smtClean="0">
                <a:latin typeface="Cambria" panose="02040503050406030204" pitchFamily="18" charset="0"/>
              </a:rPr>
              <a:t>Группа АНПА должна обеспечить своевременное выполнение всех заданий;</a:t>
            </a:r>
          </a:p>
          <a:p>
            <a:pPr marL="171450" indent="-171450">
              <a:buClr>
                <a:srgbClr val="0070C0"/>
              </a:buClr>
            </a:pPr>
            <a:r>
              <a:rPr lang="ru-RU" sz="1800" dirty="0" smtClean="0">
                <a:latin typeface="Cambria" panose="02040503050406030204" pitchFamily="18" charset="0"/>
              </a:rPr>
              <a:t>АНПА в группе различаются между собой скоростью и емкостью батарей</a:t>
            </a:r>
            <a:r>
              <a:rPr lang="en-US" sz="1800" dirty="0" smtClean="0">
                <a:latin typeface="Cambria" panose="02040503050406030204" pitchFamily="18" charset="0"/>
              </a:rPr>
              <a:t>;</a:t>
            </a:r>
          </a:p>
          <a:p>
            <a:pPr marL="171450" indent="-171450">
              <a:buClr>
                <a:srgbClr val="0070C0"/>
              </a:buClr>
            </a:pPr>
            <a:r>
              <a:rPr lang="ru-RU" sz="1800" dirty="0" smtClean="0">
                <a:latin typeface="Cambria" panose="02040503050406030204" pitchFamily="18" charset="0"/>
              </a:rPr>
              <a:t>АНПА должны периодически покидать группу для подзарядки аккумуляторов.</a:t>
            </a:r>
            <a:endParaRPr lang="ru-RU" sz="1800" dirty="0">
              <a:latin typeface="Cambria Math" panose="02040503050406030204" pitchFamily="18" charset="0"/>
              <a:ea typeface="Cambria Math" panose="02040503050406030204" pitchFamily="18" charset="0"/>
            </a:endParaRPr>
          </a:p>
        </p:txBody>
      </p:sp>
      <p:grpSp>
        <p:nvGrpSpPr>
          <p:cNvPr id="10" name="Группа 9"/>
          <p:cNvGrpSpPr/>
          <p:nvPr/>
        </p:nvGrpSpPr>
        <p:grpSpPr>
          <a:xfrm>
            <a:off x="610163" y="3714433"/>
            <a:ext cx="3378074" cy="466465"/>
            <a:chOff x="5076056" y="4149080"/>
            <a:chExt cx="3378074" cy="466465"/>
          </a:xfrm>
        </p:grpSpPr>
        <p:sp>
          <p:nvSpPr>
            <p:cNvPr id="12" name="Прямоугольник 7"/>
            <p:cNvSpPr>
              <a:spLocks noChangeArrowheads="1"/>
            </p:cNvSpPr>
            <p:nvPr/>
          </p:nvSpPr>
          <p:spPr bwMode="auto">
            <a:xfrm>
              <a:off x="5364088" y="4209277"/>
              <a:ext cx="3090042" cy="381708"/>
            </a:xfrm>
            <a:prstGeom prst="rect">
              <a:avLst/>
            </a:prstGeom>
            <a:noFill/>
            <a:ln w="9525">
              <a:noFill/>
              <a:miter lim="800000"/>
              <a:headEnd/>
              <a:tailEnd/>
            </a:ln>
          </p:spPr>
          <p:txBody>
            <a:bodyPr wrap="square">
              <a:spAutoFit/>
            </a:bodyPr>
            <a:lstStyle/>
            <a:p>
              <a:pPr marL="180975" indent="-180975">
                <a:lnSpc>
                  <a:spcPct val="114000"/>
                </a:lnSpc>
                <a:defRPr/>
              </a:pPr>
              <a:r>
                <a:rPr lang="ru-RU" dirty="0" smtClean="0">
                  <a:latin typeface="+mj-lt"/>
                  <a:cs typeface="Times New Roman" pitchFamily="18" charset="0"/>
                </a:rPr>
                <a:t>– </a:t>
              </a:r>
              <a:r>
                <a:rPr lang="ru-RU" dirty="0" smtClean="0">
                  <a:latin typeface="Cambria" panose="02040503050406030204" pitchFamily="18" charset="0"/>
                  <a:cs typeface="Times New Roman" pitchFamily="18" charset="0"/>
                </a:rPr>
                <a:t>область сбора</a:t>
              </a:r>
              <a:r>
                <a:rPr lang="ru-RU" dirty="0" smtClean="0">
                  <a:latin typeface="+mj-lt"/>
                  <a:cs typeface="Times New Roman" pitchFamily="18" charset="0"/>
                </a:rPr>
                <a:t>.</a:t>
              </a:r>
              <a:endParaRPr lang="ru-RU" dirty="0">
                <a:latin typeface="+mj-lt"/>
                <a:cs typeface="Times New Roman" pitchFamily="18" charset="0"/>
              </a:endParaRPr>
            </a:p>
          </p:txBody>
        </p:sp>
        <p:pic>
          <p:nvPicPr>
            <p:cNvPr id="17" name="Рисунок 16"/>
            <p:cNvPicPr>
              <a:picLocks noChangeAspect="1"/>
            </p:cNvPicPr>
            <p:nvPr/>
          </p:nvPicPr>
          <p:blipFill>
            <a:blip r:embed="rId5"/>
            <a:stretch>
              <a:fillRect/>
            </a:stretch>
          </p:blipFill>
          <p:spPr>
            <a:xfrm>
              <a:off x="5076056" y="4149080"/>
              <a:ext cx="293700" cy="466465"/>
            </a:xfrm>
            <a:prstGeom prst="rect">
              <a:avLst/>
            </a:prstGeom>
          </p:spPr>
        </p:pic>
      </p:grpSp>
      <p:pic>
        <p:nvPicPr>
          <p:cNvPr id="19" name="Рисунок 18"/>
          <p:cNvPicPr>
            <a:picLocks noChangeAspect="1"/>
          </p:cNvPicPr>
          <p:nvPr/>
        </p:nvPicPr>
        <p:blipFill>
          <a:blip r:embed="rId6"/>
          <a:stretch>
            <a:fillRect/>
          </a:stretch>
        </p:blipFill>
        <p:spPr>
          <a:xfrm>
            <a:off x="535510" y="3277333"/>
            <a:ext cx="449790" cy="404811"/>
          </a:xfrm>
          <a:prstGeom prst="rect">
            <a:avLst/>
          </a:prstGeom>
        </p:spPr>
      </p:pic>
      <p:sp>
        <p:nvSpPr>
          <p:cNvPr id="20" name="Прямоугольник 7"/>
          <p:cNvSpPr>
            <a:spLocks noChangeArrowheads="1"/>
          </p:cNvSpPr>
          <p:nvPr/>
        </p:nvSpPr>
        <p:spPr bwMode="auto">
          <a:xfrm>
            <a:off x="905894" y="3256996"/>
            <a:ext cx="3090042" cy="381708"/>
          </a:xfrm>
          <a:prstGeom prst="rect">
            <a:avLst/>
          </a:prstGeom>
          <a:noFill/>
          <a:ln w="9525">
            <a:noFill/>
            <a:miter lim="800000"/>
            <a:headEnd/>
            <a:tailEnd/>
          </a:ln>
        </p:spPr>
        <p:txBody>
          <a:bodyPr wrap="square">
            <a:spAutoFit/>
          </a:bodyPr>
          <a:lstStyle/>
          <a:p>
            <a:pPr marL="180975" indent="-180975">
              <a:lnSpc>
                <a:spcPct val="114000"/>
              </a:lnSpc>
              <a:defRPr/>
            </a:pPr>
            <a:r>
              <a:rPr lang="ru-RU" dirty="0" smtClean="0">
                <a:latin typeface="+mj-lt"/>
                <a:cs typeface="Times New Roman" pitchFamily="18" charset="0"/>
              </a:rPr>
              <a:t>– </a:t>
            </a:r>
            <a:r>
              <a:rPr lang="ru-RU" dirty="0" smtClean="0">
                <a:latin typeface="Cambria" panose="02040503050406030204" pitchFamily="18" charset="0"/>
                <a:cs typeface="Times New Roman" pitchFamily="18" charset="0"/>
              </a:rPr>
              <a:t>задания миссии</a:t>
            </a:r>
            <a:r>
              <a:rPr lang="en-US" dirty="0" smtClean="0">
                <a:latin typeface="Cambria" panose="02040503050406030204" pitchFamily="18" charset="0"/>
                <a:cs typeface="Times New Roman" pitchFamily="18" charset="0"/>
              </a:rPr>
              <a:t>.</a:t>
            </a:r>
            <a:endParaRPr lang="ru-RU" dirty="0">
              <a:latin typeface="+mj-lt"/>
              <a:cs typeface="Times New Roman" pitchFamily="18" charset="0"/>
            </a:endParaRPr>
          </a:p>
        </p:txBody>
      </p:sp>
    </p:spTree>
    <p:extLst>
      <p:ext uri="{BB962C8B-B14F-4D97-AF65-F5344CB8AC3E}">
        <p14:creationId xmlns:p14="http://schemas.microsoft.com/office/powerpoint/2010/main" val="2749501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1122759" y="2421917"/>
            <a:ext cx="6905625" cy="1943100"/>
          </a:xfrm>
          <a:prstGeom prst="rect">
            <a:avLst/>
          </a:prstGeom>
        </p:spPr>
      </p:pic>
      <p:sp>
        <p:nvSpPr>
          <p:cNvPr id="20482" name="Заголовок 1"/>
          <p:cNvSpPr>
            <a:spLocks noGrp="1"/>
          </p:cNvSpPr>
          <p:nvPr>
            <p:ph type="title"/>
          </p:nvPr>
        </p:nvSpPr>
        <p:spPr>
          <a:xfrm>
            <a:off x="410764" y="620688"/>
            <a:ext cx="8329613" cy="990600"/>
          </a:xfrm>
        </p:spPr>
        <p:txBody>
          <a:bodyPr/>
          <a:lstStyle/>
          <a:p>
            <a:pPr eaLnBrk="1" hangingPunct="1"/>
            <a:r>
              <a:rPr lang="ru-RU" sz="3200" dirty="0" smtClean="0">
                <a:solidFill>
                  <a:srgbClr val="C00000"/>
                </a:solidFill>
                <a:latin typeface="Cambria" panose="02040503050406030204" pitchFamily="18" charset="0"/>
              </a:rPr>
              <a:t>Двухуровневая система управления</a:t>
            </a:r>
          </a:p>
        </p:txBody>
      </p:sp>
      <p:sp>
        <p:nvSpPr>
          <p:cNvPr id="4" name="Содержимое 3"/>
          <p:cNvSpPr>
            <a:spLocks noGrp="1"/>
          </p:cNvSpPr>
          <p:nvPr>
            <p:ph sz="quarter" idx="1"/>
          </p:nvPr>
        </p:nvSpPr>
        <p:spPr>
          <a:xfrm>
            <a:off x="346843" y="4365104"/>
            <a:ext cx="8689653" cy="2060934"/>
          </a:xfrm>
        </p:spPr>
        <p:txBody>
          <a:bodyPr>
            <a:noAutofit/>
          </a:bodyPr>
          <a:lstStyle/>
          <a:p>
            <a:pPr marL="274320" indent="-274320" eaLnBrk="1" fontAlgn="auto" hangingPunct="1">
              <a:spcAft>
                <a:spcPts val="0"/>
              </a:spcAft>
              <a:buFont typeface="Wingdings 3"/>
              <a:buNone/>
              <a:defRPr/>
            </a:pPr>
            <a:r>
              <a:rPr lang="ru-RU" sz="1800" dirty="0" smtClean="0">
                <a:latin typeface="Cambria" panose="02040503050406030204" pitchFamily="18" charset="0"/>
              </a:rPr>
              <a:t>Каждый сбор действующей группировки включает:</a:t>
            </a:r>
          </a:p>
          <a:p>
            <a:pPr marL="274320" indent="-274320" fontAlgn="auto">
              <a:spcBef>
                <a:spcPts val="0"/>
              </a:spcBef>
              <a:spcAft>
                <a:spcPts val="0"/>
              </a:spcAft>
              <a:buClr>
                <a:srgbClr val="0070C0"/>
              </a:buClr>
              <a:buFont typeface="Wingdings 3"/>
              <a:buChar char=""/>
              <a:defRPr/>
            </a:pPr>
            <a:r>
              <a:rPr lang="ru-RU" sz="1800" dirty="0" smtClean="0">
                <a:latin typeface="Cambria" panose="02040503050406030204" pitchFamily="18" charset="0"/>
              </a:rPr>
              <a:t>Одновременное прибытие всех АНПА в обозначенную область сбора;</a:t>
            </a:r>
          </a:p>
          <a:p>
            <a:pPr marL="274320" indent="-274320" fontAlgn="auto">
              <a:spcBef>
                <a:spcPts val="0"/>
              </a:spcBef>
              <a:spcAft>
                <a:spcPts val="0"/>
              </a:spcAft>
              <a:buClr>
                <a:srgbClr val="0070C0"/>
              </a:buClr>
              <a:buFont typeface="Wingdings 3"/>
              <a:buChar char=""/>
              <a:defRPr/>
            </a:pPr>
            <a:r>
              <a:rPr lang="ru-RU" sz="1800" dirty="0" smtClean="0">
                <a:latin typeface="Cambria" panose="02040503050406030204" pitchFamily="18" charset="0"/>
              </a:rPr>
              <a:t>Установку единого информационного пространства; </a:t>
            </a:r>
          </a:p>
          <a:p>
            <a:pPr marL="274320" indent="-274320" fontAlgn="auto">
              <a:spcBef>
                <a:spcPts val="0"/>
              </a:spcBef>
              <a:spcAft>
                <a:spcPts val="0"/>
              </a:spcAft>
              <a:buClr>
                <a:srgbClr val="0070C0"/>
              </a:buClr>
              <a:buFont typeface="Wingdings 3"/>
              <a:buChar char=""/>
              <a:defRPr/>
            </a:pPr>
            <a:r>
              <a:rPr lang="ru-RU" sz="1800" dirty="0" smtClean="0">
                <a:latin typeface="Cambria" panose="02040503050406030204" pitchFamily="18" charset="0"/>
              </a:rPr>
              <a:t>Обновление текущих условий миссии с учетом произошедших изменений;</a:t>
            </a:r>
          </a:p>
          <a:p>
            <a:pPr marL="274320" indent="-274320" fontAlgn="auto">
              <a:spcBef>
                <a:spcPts val="0"/>
              </a:spcBef>
              <a:spcAft>
                <a:spcPts val="0"/>
              </a:spcAft>
              <a:buClr>
                <a:srgbClr val="0070C0"/>
              </a:buClr>
              <a:buFont typeface="Wingdings 3"/>
              <a:buChar char=""/>
              <a:defRPr/>
            </a:pPr>
            <a:r>
              <a:rPr lang="ru-RU" sz="1800" dirty="0" smtClean="0">
                <a:latin typeface="Cambria" panose="02040503050406030204" pitchFamily="18" charset="0"/>
              </a:rPr>
              <a:t>Актуализацию текущего состояния всех аппаратов в группе;</a:t>
            </a:r>
            <a:endParaRPr lang="en-US" sz="1800" dirty="0" smtClean="0">
              <a:latin typeface="Cambria" panose="02040503050406030204" pitchFamily="18" charset="0"/>
            </a:endParaRPr>
          </a:p>
          <a:p>
            <a:pPr marL="274320" indent="-274320" fontAlgn="auto">
              <a:spcBef>
                <a:spcPts val="0"/>
              </a:spcBef>
              <a:spcAft>
                <a:spcPts val="0"/>
              </a:spcAft>
              <a:buClr>
                <a:srgbClr val="0070C0"/>
              </a:buClr>
              <a:buFont typeface="Wingdings 3"/>
              <a:buChar char=""/>
              <a:defRPr/>
            </a:pPr>
            <a:r>
              <a:rPr lang="ru-RU" sz="1800" dirty="0" smtClean="0">
                <a:latin typeface="Cambria" panose="02040503050406030204" pitchFamily="18" charset="0"/>
              </a:rPr>
              <a:t>Корректировку текущей групповой стратегии (перепланирование);</a:t>
            </a:r>
          </a:p>
          <a:p>
            <a:pPr marL="274320" indent="-274320" fontAlgn="auto">
              <a:spcBef>
                <a:spcPts val="0"/>
              </a:spcBef>
              <a:spcAft>
                <a:spcPts val="0"/>
              </a:spcAft>
              <a:buClr>
                <a:srgbClr val="0070C0"/>
              </a:buClr>
              <a:buFont typeface="Wingdings 3"/>
              <a:buChar char=""/>
              <a:defRPr/>
            </a:pPr>
            <a:r>
              <a:rPr lang="ru-RU" sz="1800" dirty="0" smtClean="0">
                <a:latin typeface="Cambria" panose="02040503050406030204" pitchFamily="18" charset="0"/>
              </a:rPr>
              <a:t>Обмен лучшими найденными решениями между АНПА </a:t>
            </a:r>
            <a:r>
              <a:rPr lang="en-US" sz="1800" dirty="0" smtClean="0">
                <a:latin typeface="Cambria" panose="02040503050406030204" pitchFamily="18" charset="0"/>
              </a:rPr>
              <a:t>(</a:t>
            </a:r>
            <a:r>
              <a:rPr lang="ru-RU" sz="1800" dirty="0" smtClean="0">
                <a:latin typeface="Cambria" panose="02040503050406030204" pitchFamily="18" charset="0"/>
              </a:rPr>
              <a:t>децентрализация</a:t>
            </a:r>
            <a:r>
              <a:rPr lang="en-US" sz="1800" dirty="0" smtClean="0">
                <a:latin typeface="Cambria" panose="02040503050406030204" pitchFamily="18" charset="0"/>
              </a:rPr>
              <a:t>).</a:t>
            </a:r>
          </a:p>
        </p:txBody>
      </p:sp>
      <p:sp>
        <p:nvSpPr>
          <p:cNvPr id="20485"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2048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3" name="Прямоугольник 7"/>
          <p:cNvSpPr>
            <a:spLocks noChangeArrowheads="1"/>
          </p:cNvSpPr>
          <p:nvPr/>
        </p:nvSpPr>
        <p:spPr bwMode="auto">
          <a:xfrm>
            <a:off x="7902002" y="3317636"/>
            <a:ext cx="288032"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smtClean="0">
                <a:latin typeface="Cambria" panose="02040503050406030204" pitchFamily="18" charset="0"/>
                <a:cs typeface="Times New Roman" pitchFamily="18" charset="0"/>
              </a:rPr>
              <a:t>t</a:t>
            </a:r>
            <a:endParaRPr lang="ru-RU" dirty="0">
              <a:latin typeface="Cambria" panose="02040503050406030204" pitchFamily="18" charset="0"/>
              <a:cs typeface="Times New Roman" pitchFamily="18" charset="0"/>
            </a:endParaRPr>
          </a:p>
        </p:txBody>
      </p:sp>
      <p:sp>
        <p:nvSpPr>
          <p:cNvPr id="14" name="Содержимое 3"/>
          <p:cNvSpPr txBox="1">
            <a:spLocks/>
          </p:cNvSpPr>
          <p:nvPr/>
        </p:nvSpPr>
        <p:spPr bwMode="auto">
          <a:xfrm>
            <a:off x="407192" y="1124744"/>
            <a:ext cx="8329613" cy="20609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73050" indent="-273050" algn="l" rtl="0" eaLnBrk="1" fontAlgn="base" hangingPunct="1">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1" fontAlgn="base" hangingPunct="1">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1" fontAlgn="base" hangingPunct="1">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1" fontAlgn="base" hangingPunct="1">
              <a:spcBef>
                <a:spcPts val="400"/>
              </a:spcBef>
              <a:spcAft>
                <a:spcPct val="0"/>
              </a:spcAft>
              <a:buClr>
                <a:srgbClr val="8BA2B4"/>
              </a:buClr>
              <a:buSzPct val="70000"/>
              <a:buFont typeface="Wingdings" pitchFamily="2" charset="2"/>
              <a:buChar char=""/>
              <a:defRPr sz="2000" kern="1200">
                <a:solidFill>
                  <a:schemeClr val="tx1"/>
                </a:solidFill>
                <a:latin typeface="+mn-lt"/>
                <a:ea typeface="+mn-ea"/>
                <a:cs typeface="+mn-cs"/>
              </a:defRPr>
            </a:lvl4pPr>
            <a:lvl5pPr marL="1371600" indent="-228600" algn="l" rtl="0" eaLnBrk="1" fontAlgn="base" hangingPunct="1">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400050" indent="-400050" fontAlgn="auto">
              <a:spcBef>
                <a:spcPts val="0"/>
              </a:spcBef>
              <a:spcAft>
                <a:spcPts val="0"/>
              </a:spcAft>
              <a:buClr>
                <a:srgbClr val="0070C0"/>
              </a:buClr>
              <a:buSzPct val="100000"/>
              <a:buFont typeface="+mj-lt"/>
              <a:buAutoNum type="romanUcPeriod"/>
              <a:defRPr/>
            </a:pPr>
            <a:r>
              <a:rPr lang="ru-RU" sz="1800" dirty="0" smtClean="0">
                <a:latin typeface="Cambria" panose="02040503050406030204" pitchFamily="18" charset="0"/>
              </a:rPr>
              <a:t>Динамический планировщик миссии</a:t>
            </a:r>
            <a:r>
              <a:rPr lang="en-US" sz="1800" dirty="0" smtClean="0">
                <a:latin typeface="Cambria" panose="02040503050406030204" pitchFamily="18" charset="0"/>
              </a:rPr>
              <a:t>:</a:t>
            </a:r>
            <a:r>
              <a:rPr lang="ru-RU" sz="1800" dirty="0" smtClean="0">
                <a:latin typeface="Cambria" panose="02040503050406030204" pitchFamily="18" charset="0"/>
              </a:rPr>
              <a:t> быстрая онлайн декомпозиция миссии для обеспечения регулярности сеансов связи и понижения общей вычислительной сложности низкоуровневого планирования.</a:t>
            </a:r>
          </a:p>
          <a:p>
            <a:pPr marL="400050" indent="-400050" fontAlgn="auto">
              <a:spcBef>
                <a:spcPts val="0"/>
              </a:spcBef>
              <a:spcAft>
                <a:spcPts val="0"/>
              </a:spcAft>
              <a:buClr>
                <a:srgbClr val="0070C0"/>
              </a:buClr>
              <a:buSzPct val="100000"/>
              <a:buFont typeface="+mj-lt"/>
              <a:buAutoNum type="romanUcPeriod"/>
              <a:defRPr/>
            </a:pPr>
            <a:r>
              <a:rPr lang="ru-RU" sz="1800" dirty="0" smtClean="0">
                <a:latin typeface="Cambria" panose="02040503050406030204" pitchFamily="18" charset="0"/>
              </a:rPr>
              <a:t>Планировщик маршрутов</a:t>
            </a:r>
            <a:r>
              <a:rPr lang="en-US" sz="1800" dirty="0" smtClean="0">
                <a:latin typeface="Cambria" panose="02040503050406030204" pitchFamily="18" charset="0"/>
              </a:rPr>
              <a:t>:</a:t>
            </a:r>
            <a:r>
              <a:rPr lang="ru-RU" sz="1800" dirty="0" smtClean="0">
                <a:latin typeface="Cambria" panose="02040503050406030204" pitchFamily="18" charset="0"/>
              </a:rPr>
              <a:t> маршрутизация группы на статичном графе с учетом всех пространственно-временных и динамических ограничений. </a:t>
            </a:r>
            <a:r>
              <a:rPr lang="en-US" sz="1800" dirty="0" smtClean="0">
                <a:latin typeface="Cambria" panose="02040503050406030204" pitchFamily="18" charset="0"/>
              </a:rPr>
              <a:t> </a:t>
            </a:r>
            <a:endParaRPr lang="ru-RU" sz="1800" dirty="0" smtClean="0">
              <a:latin typeface="Cambria" panose="02040503050406030204" pitchFamily="18" charset="0"/>
            </a:endParaRPr>
          </a:p>
        </p:txBody>
      </p:sp>
    </p:spTree>
    <p:extLst>
      <p:ext uri="{BB962C8B-B14F-4D97-AF65-F5344CB8AC3E}">
        <p14:creationId xmlns:p14="http://schemas.microsoft.com/office/powerpoint/2010/main" val="1791389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701452"/>
            <a:ext cx="8579296" cy="990600"/>
          </a:xfrm>
        </p:spPr>
        <p:txBody>
          <a:bodyPr/>
          <a:lstStyle/>
          <a:p>
            <a:r>
              <a:rPr lang="ru-RU" sz="3200" dirty="0">
                <a:solidFill>
                  <a:srgbClr val="C00000"/>
                </a:solidFill>
              </a:rPr>
              <a:t>Динамический планировщик миссии</a:t>
            </a:r>
          </a:p>
        </p:txBody>
      </p:sp>
      <p:pic>
        <p:nvPicPr>
          <p:cNvPr id="7" name="Рисунок 6"/>
          <p:cNvPicPr>
            <a:picLocks noChangeAspect="1"/>
          </p:cNvPicPr>
          <p:nvPr/>
        </p:nvPicPr>
        <p:blipFill>
          <a:blip r:embed="rId3"/>
          <a:stretch>
            <a:fillRect/>
          </a:stretch>
        </p:blipFill>
        <p:spPr>
          <a:xfrm>
            <a:off x="1619672" y="2202390"/>
            <a:ext cx="6881636" cy="1049741"/>
          </a:xfrm>
          <a:prstGeom prst="rect">
            <a:avLst/>
          </a:prstGeom>
        </p:spPr>
      </p:pic>
      <p:sp>
        <p:nvSpPr>
          <p:cNvPr id="29" name="Прямоугольник 7"/>
          <p:cNvSpPr>
            <a:spLocks noChangeArrowheads="1"/>
          </p:cNvSpPr>
          <p:nvPr/>
        </p:nvSpPr>
        <p:spPr bwMode="auto">
          <a:xfrm>
            <a:off x="438266" y="2120248"/>
            <a:ext cx="1106266" cy="408125"/>
          </a:xfrm>
          <a:prstGeom prst="rect">
            <a:avLst/>
          </a:prstGeom>
          <a:noFill/>
          <a:ln w="9525">
            <a:noFill/>
            <a:miter lim="800000"/>
            <a:headEnd/>
            <a:tailEnd/>
          </a:ln>
        </p:spPr>
        <p:txBody>
          <a:bodyPr wrap="square">
            <a:spAutoFit/>
          </a:bodyPr>
          <a:lstStyle/>
          <a:p>
            <a:pPr marL="180975" indent="-180975">
              <a:lnSpc>
                <a:spcPct val="114000"/>
              </a:lnSpc>
              <a:defRPr/>
            </a:pPr>
            <a:r>
              <a:rPr lang="ru-RU" dirty="0" smtClean="0">
                <a:latin typeface="Cambria" panose="02040503050406030204" pitchFamily="18" charset="0"/>
                <a:cs typeface="Times New Roman" pitchFamily="18" charset="0"/>
              </a:rPr>
              <a:t>АНПА</a:t>
            </a:r>
            <a:r>
              <a:rPr lang="en-US" dirty="0" smtClean="0">
                <a:latin typeface="Cambria" panose="02040503050406030204" pitchFamily="18" charset="0"/>
                <a:cs typeface="Times New Roman" pitchFamily="18" charset="0"/>
              </a:rPr>
              <a:t> #</a:t>
            </a:r>
            <a:r>
              <a:rPr lang="en-US" dirty="0" smtClean="0">
                <a:solidFill>
                  <a:srgbClr val="FF0000"/>
                </a:solidFill>
                <a:latin typeface="Cambria" panose="02040503050406030204" pitchFamily="18" charset="0"/>
                <a:cs typeface="Times New Roman" pitchFamily="18" charset="0"/>
              </a:rPr>
              <a:t>1</a:t>
            </a:r>
            <a:endParaRPr lang="ru-RU" dirty="0">
              <a:solidFill>
                <a:srgbClr val="FF0000"/>
              </a:solidFill>
              <a:latin typeface="Cambria" panose="02040503050406030204" pitchFamily="18" charset="0"/>
              <a:cs typeface="Times New Roman" pitchFamily="18" charset="0"/>
            </a:endParaRPr>
          </a:p>
        </p:txBody>
      </p:sp>
      <p:sp>
        <p:nvSpPr>
          <p:cNvPr id="30" name="Прямоугольник 7"/>
          <p:cNvSpPr>
            <a:spLocks noChangeArrowheads="1"/>
          </p:cNvSpPr>
          <p:nvPr/>
        </p:nvSpPr>
        <p:spPr bwMode="auto">
          <a:xfrm>
            <a:off x="438266" y="2391188"/>
            <a:ext cx="1106266" cy="408125"/>
          </a:xfrm>
          <a:prstGeom prst="rect">
            <a:avLst/>
          </a:prstGeom>
          <a:noFill/>
          <a:ln w="9525">
            <a:noFill/>
            <a:miter lim="800000"/>
            <a:headEnd/>
            <a:tailEnd/>
          </a:ln>
        </p:spPr>
        <p:txBody>
          <a:bodyPr wrap="square">
            <a:spAutoFit/>
          </a:bodyPr>
          <a:lstStyle/>
          <a:p>
            <a:pPr marL="180975" indent="-180975">
              <a:lnSpc>
                <a:spcPct val="114000"/>
              </a:lnSpc>
              <a:defRPr/>
            </a:pPr>
            <a:r>
              <a:rPr lang="ru-RU" dirty="0" smtClean="0">
                <a:latin typeface="Cambria" panose="02040503050406030204" pitchFamily="18" charset="0"/>
                <a:cs typeface="Times New Roman" pitchFamily="18" charset="0"/>
              </a:rPr>
              <a:t>АНПА</a:t>
            </a:r>
            <a:r>
              <a:rPr lang="en-US" dirty="0" smtClean="0">
                <a:latin typeface="Cambria" panose="02040503050406030204" pitchFamily="18" charset="0"/>
                <a:cs typeface="Times New Roman" pitchFamily="18" charset="0"/>
              </a:rPr>
              <a:t> #</a:t>
            </a:r>
            <a:r>
              <a:rPr lang="en-US" dirty="0" smtClean="0">
                <a:solidFill>
                  <a:srgbClr val="0070C0"/>
                </a:solidFill>
                <a:latin typeface="Cambria" panose="02040503050406030204" pitchFamily="18" charset="0"/>
                <a:cs typeface="Times New Roman" pitchFamily="18" charset="0"/>
              </a:rPr>
              <a:t>2</a:t>
            </a:r>
            <a:endParaRPr lang="ru-RU" dirty="0">
              <a:solidFill>
                <a:srgbClr val="0070C0"/>
              </a:solidFill>
              <a:latin typeface="Cambria" panose="02040503050406030204" pitchFamily="18" charset="0"/>
              <a:cs typeface="Times New Roman" pitchFamily="18" charset="0"/>
            </a:endParaRPr>
          </a:p>
        </p:txBody>
      </p:sp>
      <p:sp>
        <p:nvSpPr>
          <p:cNvPr id="33" name="Прямоугольник 7"/>
          <p:cNvSpPr>
            <a:spLocks noChangeArrowheads="1"/>
          </p:cNvSpPr>
          <p:nvPr/>
        </p:nvSpPr>
        <p:spPr bwMode="auto">
          <a:xfrm>
            <a:off x="438266" y="2670674"/>
            <a:ext cx="1106266" cy="408125"/>
          </a:xfrm>
          <a:prstGeom prst="rect">
            <a:avLst/>
          </a:prstGeom>
          <a:noFill/>
          <a:ln w="9525">
            <a:noFill/>
            <a:miter lim="800000"/>
            <a:headEnd/>
            <a:tailEnd/>
          </a:ln>
        </p:spPr>
        <p:txBody>
          <a:bodyPr wrap="square">
            <a:spAutoFit/>
          </a:bodyPr>
          <a:lstStyle/>
          <a:p>
            <a:pPr marL="180975" indent="-180975">
              <a:lnSpc>
                <a:spcPct val="114000"/>
              </a:lnSpc>
              <a:defRPr/>
            </a:pPr>
            <a:r>
              <a:rPr lang="ru-RU" dirty="0" smtClean="0">
                <a:latin typeface="Cambria" panose="02040503050406030204" pitchFamily="18" charset="0"/>
                <a:cs typeface="Times New Roman" pitchFamily="18" charset="0"/>
              </a:rPr>
              <a:t>АНПА</a:t>
            </a:r>
            <a:r>
              <a:rPr lang="en-US" dirty="0" smtClean="0">
                <a:latin typeface="Cambria" panose="02040503050406030204" pitchFamily="18" charset="0"/>
                <a:cs typeface="Times New Roman" pitchFamily="18" charset="0"/>
              </a:rPr>
              <a:t> #</a:t>
            </a:r>
            <a:r>
              <a:rPr lang="en-US" dirty="0" smtClean="0">
                <a:solidFill>
                  <a:srgbClr val="00B050"/>
                </a:solidFill>
                <a:latin typeface="Cambria" panose="02040503050406030204" pitchFamily="18" charset="0"/>
                <a:cs typeface="Times New Roman" pitchFamily="18" charset="0"/>
              </a:rPr>
              <a:t>3</a:t>
            </a:r>
            <a:endParaRPr lang="ru-RU" dirty="0">
              <a:solidFill>
                <a:srgbClr val="00B050"/>
              </a:solidFill>
              <a:latin typeface="Cambria" panose="02040503050406030204" pitchFamily="18" charset="0"/>
              <a:cs typeface="Times New Roman" pitchFamily="18" charset="0"/>
            </a:endParaRPr>
          </a:p>
        </p:txBody>
      </p:sp>
      <p:sp>
        <p:nvSpPr>
          <p:cNvPr id="34" name="Прямоугольник 7"/>
          <p:cNvSpPr>
            <a:spLocks noChangeArrowheads="1"/>
          </p:cNvSpPr>
          <p:nvPr/>
        </p:nvSpPr>
        <p:spPr bwMode="auto">
          <a:xfrm>
            <a:off x="438266" y="2934783"/>
            <a:ext cx="1106266" cy="408125"/>
          </a:xfrm>
          <a:prstGeom prst="rect">
            <a:avLst/>
          </a:prstGeom>
          <a:noFill/>
          <a:ln w="9525">
            <a:noFill/>
            <a:miter lim="800000"/>
            <a:headEnd/>
            <a:tailEnd/>
          </a:ln>
        </p:spPr>
        <p:txBody>
          <a:bodyPr wrap="square">
            <a:spAutoFit/>
          </a:bodyPr>
          <a:lstStyle/>
          <a:p>
            <a:pPr marL="180975" indent="-180975">
              <a:lnSpc>
                <a:spcPct val="114000"/>
              </a:lnSpc>
              <a:defRPr/>
            </a:pPr>
            <a:r>
              <a:rPr lang="en-US" dirty="0" smtClean="0">
                <a:latin typeface="Cambria" panose="02040503050406030204" pitchFamily="18" charset="0"/>
                <a:cs typeface="Times New Roman" pitchFamily="18" charset="0"/>
              </a:rPr>
              <a:t>A</a:t>
            </a:r>
            <a:r>
              <a:rPr lang="ru-RU" dirty="0" smtClean="0">
                <a:latin typeface="Cambria" panose="02040503050406030204" pitchFamily="18" charset="0"/>
                <a:cs typeface="Times New Roman" pitchFamily="18" charset="0"/>
              </a:rPr>
              <a:t>НПА</a:t>
            </a:r>
            <a:r>
              <a:rPr lang="en-US" dirty="0" smtClean="0">
                <a:latin typeface="Cambria" panose="02040503050406030204" pitchFamily="18" charset="0"/>
                <a:cs typeface="Times New Roman" pitchFamily="18" charset="0"/>
              </a:rPr>
              <a:t> #</a:t>
            </a:r>
            <a:r>
              <a:rPr lang="en-US" dirty="0" smtClean="0">
                <a:solidFill>
                  <a:srgbClr val="FF9900"/>
                </a:solidFill>
                <a:latin typeface="Cambria" panose="02040503050406030204" pitchFamily="18" charset="0"/>
                <a:cs typeface="Times New Roman" pitchFamily="18" charset="0"/>
              </a:rPr>
              <a:t>4</a:t>
            </a:r>
            <a:endParaRPr lang="ru-RU" dirty="0">
              <a:solidFill>
                <a:srgbClr val="FF9900"/>
              </a:solidFill>
              <a:latin typeface="Cambria" panose="02040503050406030204" pitchFamily="18" charset="0"/>
              <a:cs typeface="Times New Roman" pitchFamily="18" charset="0"/>
            </a:endParaRPr>
          </a:p>
        </p:txBody>
      </p:sp>
      <p:grpSp>
        <p:nvGrpSpPr>
          <p:cNvPr id="49" name="Группа 48"/>
          <p:cNvGrpSpPr/>
          <p:nvPr/>
        </p:nvGrpSpPr>
        <p:grpSpPr>
          <a:xfrm>
            <a:off x="539552" y="3356992"/>
            <a:ext cx="8568952" cy="653769"/>
            <a:chOff x="525846" y="2831205"/>
            <a:chExt cx="6710918" cy="653769"/>
          </a:xfrm>
        </p:grpSpPr>
        <p:sp>
          <p:nvSpPr>
            <p:cNvPr id="36" name="Прямоугольник 7"/>
            <p:cNvSpPr>
              <a:spLocks noChangeArrowheads="1"/>
            </p:cNvSpPr>
            <p:nvPr/>
          </p:nvSpPr>
          <p:spPr bwMode="auto">
            <a:xfrm>
              <a:off x="574676" y="2831205"/>
              <a:ext cx="6662088" cy="653769"/>
            </a:xfrm>
            <a:prstGeom prst="rect">
              <a:avLst/>
            </a:prstGeom>
            <a:noFill/>
            <a:ln w="9525">
              <a:noFill/>
              <a:miter lim="800000"/>
              <a:headEnd/>
              <a:tailEnd/>
            </a:ln>
          </p:spPr>
          <p:txBody>
            <a:bodyPr wrap="square">
              <a:spAutoFit/>
            </a:bodyPr>
            <a:lstStyle/>
            <a:p>
              <a:pPr marL="180975" indent="-180975">
                <a:lnSpc>
                  <a:spcPct val="114000"/>
                </a:lnSpc>
                <a:defRPr/>
              </a:pPr>
              <a:r>
                <a:rPr lang="ru-RU" sz="1600" dirty="0" smtClean="0">
                  <a:latin typeface="Cambria" panose="02040503050406030204" pitchFamily="18" charset="0"/>
                  <a:cs typeface="Times New Roman" pitchFamily="18" charset="0"/>
                </a:rPr>
                <a:t>– сегмент времени</a:t>
              </a:r>
              <a:r>
                <a:rPr lang="en-US" sz="1600" dirty="0" smtClean="0">
                  <a:latin typeface="Cambria" panose="02040503050406030204" pitchFamily="18" charset="0"/>
                  <a:cs typeface="Times New Roman" pitchFamily="18" charset="0"/>
                </a:rPr>
                <a:t>: </a:t>
              </a:r>
              <a:endParaRPr lang="ru-RU" sz="1600" dirty="0" smtClean="0">
                <a:latin typeface="Cambria" panose="02040503050406030204" pitchFamily="18" charset="0"/>
                <a:cs typeface="Times New Roman" pitchFamily="18" charset="0"/>
              </a:endParaRPr>
            </a:p>
            <a:p>
              <a:pPr marL="180975" indent="-180975">
                <a:lnSpc>
                  <a:spcPct val="114000"/>
                </a:lnSpc>
                <a:defRPr/>
              </a:pPr>
              <a:r>
                <a:rPr lang="en-US" sz="1600" dirty="0" smtClean="0">
                  <a:latin typeface="Cambria" panose="02040503050406030204" pitchFamily="18" charset="0"/>
                  <a:cs typeface="Times New Roman" pitchFamily="18" charset="0"/>
                </a:rPr>
                <a:t>  </a:t>
              </a:r>
              <a:r>
                <a:rPr lang="ru-RU" sz="1600" dirty="0" smtClean="0">
                  <a:latin typeface="Cambria" panose="02040503050406030204" pitchFamily="18" charset="0"/>
                  <a:cs typeface="Times New Roman" pitchFamily="18" charset="0"/>
                </a:rPr>
                <a:t>		– АНПА выполняет задания</a:t>
              </a:r>
              <a:r>
                <a:rPr lang="en-US" sz="1600" dirty="0" smtClean="0">
                  <a:latin typeface="Cambria" panose="02040503050406030204" pitchFamily="18" charset="0"/>
                  <a:cs typeface="Times New Roman" pitchFamily="18" charset="0"/>
                </a:rPr>
                <a:t>;   </a:t>
              </a:r>
              <a:r>
                <a:rPr lang="ru-RU" sz="1600" dirty="0" smtClean="0">
                  <a:latin typeface="Cambria" panose="02040503050406030204" pitchFamily="18" charset="0"/>
                  <a:cs typeface="Times New Roman" pitchFamily="18" charset="0"/>
                </a:rPr>
                <a:t>  </a:t>
              </a:r>
              <a:r>
                <a:rPr lang="en-US" sz="1600" dirty="0" smtClean="0">
                  <a:latin typeface="Cambria" panose="02040503050406030204" pitchFamily="18" charset="0"/>
                  <a:cs typeface="Times New Roman" pitchFamily="18" charset="0"/>
                </a:rPr>
                <a:t> </a:t>
              </a:r>
              <a:r>
                <a:rPr lang="ru-RU" sz="1600" dirty="0" smtClean="0">
                  <a:latin typeface="Cambria" panose="02040503050406030204" pitchFamily="18" charset="0"/>
                  <a:cs typeface="Times New Roman" pitchFamily="18" charset="0"/>
                </a:rPr>
                <a:t>– АНПА</a:t>
              </a:r>
              <a:r>
                <a:rPr lang="en-US" sz="1600" dirty="0" smtClean="0">
                  <a:latin typeface="Cambria" panose="02040503050406030204" pitchFamily="18" charset="0"/>
                  <a:cs typeface="Times New Roman" pitchFamily="18" charset="0"/>
                </a:rPr>
                <a:t> </a:t>
              </a:r>
              <a:r>
                <a:rPr lang="ru-RU" sz="1600" dirty="0" smtClean="0">
                  <a:latin typeface="Cambria" panose="02040503050406030204" pitchFamily="18" charset="0"/>
                  <a:cs typeface="Times New Roman" pitchFamily="18" charset="0"/>
                </a:rPr>
                <a:t>заряжается </a:t>
              </a:r>
              <a:r>
                <a:rPr lang="en-US" sz="1600" dirty="0" smtClean="0">
                  <a:latin typeface="Cambria" panose="02040503050406030204" pitchFamily="18" charset="0"/>
                  <a:cs typeface="Times New Roman" pitchFamily="18" charset="0"/>
                </a:rPr>
                <a:t>(</a:t>
              </a:r>
              <a:r>
                <a:rPr lang="ru-RU" sz="1600" dirty="0" smtClean="0">
                  <a:latin typeface="Cambria" panose="02040503050406030204" pitchFamily="18" charset="0"/>
                  <a:cs typeface="Times New Roman" pitchFamily="18" charset="0"/>
                </a:rPr>
                <a:t>находится в пути</a:t>
              </a:r>
              <a:r>
                <a:rPr lang="en-US" sz="1600" dirty="0" smtClean="0">
                  <a:latin typeface="Cambria" panose="02040503050406030204" pitchFamily="18" charset="0"/>
                  <a:cs typeface="Times New Roman" pitchFamily="18" charset="0"/>
                </a:rPr>
                <a:t>).</a:t>
              </a:r>
              <a:endParaRPr lang="ru-RU" sz="1600" dirty="0">
                <a:latin typeface="Cambria" panose="02040503050406030204" pitchFamily="18" charset="0"/>
                <a:cs typeface="Times New Roman" pitchFamily="18" charset="0"/>
              </a:endParaRPr>
            </a:p>
          </p:txBody>
        </p:sp>
        <p:pic>
          <p:nvPicPr>
            <p:cNvPr id="37" name="Рисунок 36"/>
            <p:cNvPicPr>
              <a:picLocks noChangeAspect="1"/>
            </p:cNvPicPr>
            <p:nvPr/>
          </p:nvPicPr>
          <p:blipFill>
            <a:blip r:embed="rId4"/>
            <a:stretch>
              <a:fillRect/>
            </a:stretch>
          </p:blipFill>
          <p:spPr>
            <a:xfrm>
              <a:off x="525846" y="2916202"/>
              <a:ext cx="85714" cy="228571"/>
            </a:xfrm>
            <a:prstGeom prst="rect">
              <a:avLst/>
            </a:prstGeom>
          </p:spPr>
        </p:pic>
        <p:pic>
          <p:nvPicPr>
            <p:cNvPr id="38" name="Рисунок 37"/>
            <p:cNvPicPr>
              <a:picLocks noChangeAspect="1"/>
            </p:cNvPicPr>
            <p:nvPr/>
          </p:nvPicPr>
          <p:blipFill>
            <a:blip r:embed="rId5"/>
            <a:stretch>
              <a:fillRect/>
            </a:stretch>
          </p:blipFill>
          <p:spPr>
            <a:xfrm>
              <a:off x="1227199" y="3188279"/>
              <a:ext cx="85714" cy="228571"/>
            </a:xfrm>
            <a:prstGeom prst="rect">
              <a:avLst/>
            </a:prstGeom>
          </p:spPr>
        </p:pic>
        <p:pic>
          <p:nvPicPr>
            <p:cNvPr id="39" name="Рисунок 38"/>
            <p:cNvPicPr>
              <a:picLocks noChangeAspect="1"/>
            </p:cNvPicPr>
            <p:nvPr/>
          </p:nvPicPr>
          <p:blipFill>
            <a:blip r:embed="rId6"/>
            <a:stretch>
              <a:fillRect/>
            </a:stretch>
          </p:blipFill>
          <p:spPr>
            <a:xfrm>
              <a:off x="3473573" y="3188278"/>
              <a:ext cx="85714" cy="228571"/>
            </a:xfrm>
            <a:prstGeom prst="rect">
              <a:avLst/>
            </a:prstGeom>
          </p:spPr>
        </p:pic>
      </p:grpSp>
      <p:sp>
        <p:nvSpPr>
          <p:cNvPr id="41" name="Правая фигурная скобка 40"/>
          <p:cNvSpPr/>
          <p:nvPr/>
        </p:nvSpPr>
        <p:spPr>
          <a:xfrm rot="16200000">
            <a:off x="2832241" y="1857852"/>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2" name="Прямоугольник 7"/>
          <p:cNvSpPr>
            <a:spLocks noChangeArrowheads="1"/>
          </p:cNvSpPr>
          <p:nvPr/>
        </p:nvSpPr>
        <p:spPr bwMode="auto">
          <a:xfrm>
            <a:off x="241176" y="1556792"/>
            <a:ext cx="8579296" cy="523220"/>
          </a:xfrm>
          <a:prstGeom prst="rect">
            <a:avLst/>
          </a:prstGeom>
          <a:noFill/>
          <a:ln w="9525">
            <a:noFill/>
            <a:miter lim="800000"/>
            <a:headEnd/>
            <a:tailEnd/>
          </a:ln>
        </p:spPr>
        <p:txBody>
          <a:bodyPr wrap="square">
            <a:spAutoFit/>
          </a:bodyPr>
          <a:lstStyle/>
          <a:p>
            <a:pPr algn="r">
              <a:defRPr/>
            </a:pPr>
            <a:r>
              <a:rPr lang="ru-RU" sz="1400" dirty="0" smtClean="0">
                <a:solidFill>
                  <a:schemeClr val="accent2">
                    <a:lumMod val="50000"/>
                  </a:schemeClr>
                </a:solidFill>
                <a:latin typeface="Cambria" panose="02040503050406030204" pitchFamily="18" charset="0"/>
                <a:cs typeface="Times New Roman" pitchFamily="18" charset="0"/>
              </a:rPr>
              <a:t>Включает временные затраты на достижение аппаратом станции подзарядки и на сам процесс </a:t>
            </a:r>
            <a:r>
              <a:rPr lang="ru-RU" sz="1400" dirty="0" err="1" smtClean="0">
                <a:solidFill>
                  <a:schemeClr val="accent2">
                    <a:lumMod val="50000"/>
                  </a:schemeClr>
                </a:solidFill>
                <a:latin typeface="Cambria" panose="02040503050406030204" pitchFamily="18" charset="0"/>
                <a:cs typeface="Times New Roman" pitchFamily="18" charset="0"/>
              </a:rPr>
              <a:t>дозарядки</a:t>
            </a:r>
            <a:r>
              <a:rPr lang="ru-RU" sz="1400" dirty="0" smtClean="0">
                <a:solidFill>
                  <a:schemeClr val="accent2">
                    <a:lumMod val="50000"/>
                  </a:schemeClr>
                </a:solidFill>
                <a:latin typeface="Cambria" panose="02040503050406030204" pitchFamily="18" charset="0"/>
                <a:cs typeface="Times New Roman" pitchFamily="18" charset="0"/>
              </a:rPr>
              <a:t> (</a:t>
            </a:r>
            <a:r>
              <a:rPr lang="ru-RU" sz="1400" i="1" dirty="0" smtClean="0">
                <a:solidFill>
                  <a:schemeClr val="accent2">
                    <a:lumMod val="50000"/>
                  </a:schemeClr>
                </a:solidFill>
                <a:latin typeface="Cambria" panose="02040503050406030204" pitchFamily="18" charset="0"/>
                <a:cs typeface="Times New Roman" pitchFamily="18" charset="0"/>
              </a:rPr>
              <a:t>с учетом скорости движения конкретного АНПА и емкости его аккумуляторных батарей</a:t>
            </a:r>
            <a:r>
              <a:rPr lang="ru-RU" sz="1400" dirty="0" smtClean="0">
                <a:solidFill>
                  <a:schemeClr val="accent2">
                    <a:lumMod val="50000"/>
                  </a:schemeClr>
                </a:solidFill>
                <a:latin typeface="Cambria" panose="02040503050406030204" pitchFamily="18" charset="0"/>
                <a:cs typeface="Times New Roman" pitchFamily="18" charset="0"/>
              </a:rPr>
              <a:t>)</a:t>
            </a:r>
            <a:endParaRPr lang="ru-RU" sz="1400" dirty="0">
              <a:solidFill>
                <a:schemeClr val="accent2">
                  <a:lumMod val="50000"/>
                </a:schemeClr>
              </a:solidFill>
              <a:latin typeface="Cambria" panose="02040503050406030204" pitchFamily="18" charset="0"/>
              <a:cs typeface="Times New Roman" pitchFamily="18" charset="0"/>
            </a:endParaRPr>
          </a:p>
        </p:txBody>
      </p:sp>
      <p:sp>
        <p:nvSpPr>
          <p:cNvPr id="43" name="Правая фигурная скобка 42"/>
          <p:cNvSpPr/>
          <p:nvPr/>
        </p:nvSpPr>
        <p:spPr>
          <a:xfrm rot="16200000">
            <a:off x="4352955" y="1856659"/>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4" name="Правая фигурная скобка 43"/>
          <p:cNvSpPr/>
          <p:nvPr/>
        </p:nvSpPr>
        <p:spPr>
          <a:xfrm rot="16200000">
            <a:off x="5873669" y="1856241"/>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5" name="Правая фигурная скобка 44"/>
          <p:cNvSpPr/>
          <p:nvPr/>
        </p:nvSpPr>
        <p:spPr>
          <a:xfrm rot="16200000">
            <a:off x="7394383" y="1853889"/>
            <a:ext cx="138380" cy="53360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0" name="Прямоугольник 7"/>
          <p:cNvSpPr>
            <a:spLocks noChangeArrowheads="1"/>
          </p:cNvSpPr>
          <p:nvPr/>
        </p:nvSpPr>
        <p:spPr bwMode="auto">
          <a:xfrm>
            <a:off x="403696" y="1196752"/>
            <a:ext cx="7326678" cy="381708"/>
          </a:xfrm>
          <a:prstGeom prst="rect">
            <a:avLst/>
          </a:prstGeom>
          <a:noFill/>
          <a:ln w="9525">
            <a:noFill/>
            <a:miter lim="800000"/>
            <a:headEnd/>
            <a:tailEnd/>
          </a:ln>
        </p:spPr>
        <p:txBody>
          <a:bodyPr wrap="square">
            <a:spAutoFit/>
          </a:bodyPr>
          <a:lstStyle/>
          <a:p>
            <a:pPr>
              <a:lnSpc>
                <a:spcPct val="114000"/>
              </a:lnSpc>
              <a:defRPr/>
            </a:pPr>
            <a:r>
              <a:rPr lang="ru-RU" dirty="0" smtClean="0">
                <a:latin typeface="Cambria" panose="02040503050406030204" pitchFamily="18" charset="0"/>
                <a:cs typeface="Times New Roman" pitchFamily="18" charset="0"/>
              </a:rPr>
              <a:t>Матричное представление расписания ротации группы:</a:t>
            </a:r>
            <a:endParaRPr lang="en-US" dirty="0" smtClean="0">
              <a:latin typeface="Cambria" panose="02040503050406030204" pitchFamily="18" charset="0"/>
              <a:cs typeface="Times New Roman" pitchFamily="18" charset="0"/>
            </a:endParaRPr>
          </a:p>
        </p:txBody>
      </p:sp>
      <p:sp>
        <p:nvSpPr>
          <p:cNvPr id="51" name="Прямоугольник 50"/>
          <p:cNvSpPr/>
          <p:nvPr/>
        </p:nvSpPr>
        <p:spPr>
          <a:xfrm>
            <a:off x="395536" y="4005064"/>
            <a:ext cx="8579296" cy="1754326"/>
          </a:xfrm>
          <a:prstGeom prst="rect">
            <a:avLst/>
          </a:prstGeom>
        </p:spPr>
        <p:txBody>
          <a:bodyPr wrap="square">
            <a:spAutoFit/>
          </a:bodyPr>
          <a:lstStyle/>
          <a:p>
            <a:pPr marL="0" indent="0">
              <a:spcBef>
                <a:spcPts val="0"/>
              </a:spcBef>
              <a:buClr>
                <a:srgbClr val="000000"/>
              </a:buClr>
              <a:buSzPct val="10000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smtClean="0">
                <a:solidFill>
                  <a:srgbClr val="0070C0"/>
                </a:solidFill>
                <a:latin typeface="Cambria" panose="02040503050406030204" pitchFamily="18" charset="0"/>
                <a:cs typeface="Arial" pitchFamily="34" charset="0"/>
              </a:rPr>
              <a:t>Эффективность группового расписания</a:t>
            </a:r>
            <a:r>
              <a:rPr lang="en-US" dirty="0" smtClean="0">
                <a:latin typeface="Cambria" panose="02040503050406030204" pitchFamily="18" charset="0"/>
                <a:cs typeface="Arial" pitchFamily="34" charset="0"/>
              </a:rPr>
              <a:t> </a:t>
            </a:r>
            <a:r>
              <a:rPr lang="ru-RU" dirty="0" smtClean="0">
                <a:latin typeface="Cambria" panose="02040503050406030204" pitchFamily="18" charset="0"/>
                <a:cs typeface="Arial" pitchFamily="34" charset="0"/>
              </a:rPr>
              <a:t>обеспечивается</a:t>
            </a:r>
            <a:r>
              <a:rPr lang="en-US" dirty="0" smtClean="0">
                <a:solidFill>
                  <a:srgbClr val="0070C0"/>
                </a:solidFill>
                <a:latin typeface="Cambria" panose="02040503050406030204" pitchFamily="18" charset="0"/>
                <a:cs typeface="Arial" pitchFamily="34" charset="0"/>
              </a:rPr>
              <a:t>:</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smtClean="0">
                <a:latin typeface="Cambria" panose="02040503050406030204" pitchFamily="18" charset="0"/>
                <a:cs typeface="Arial" pitchFamily="34" charset="0"/>
              </a:rPr>
              <a:t>Поддержанием работоспособности всех АНПА (своевременная зарядка);</a:t>
            </a: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smtClean="0">
                <a:latin typeface="Cambria" panose="02040503050406030204" pitchFamily="18" charset="0"/>
                <a:cs typeface="Arial" pitchFamily="34" charset="0"/>
              </a:rPr>
              <a:t>Исключением одновременной подзарядки большого количества АНПА;</a:t>
            </a:r>
            <a:endParaRPr lang="en-US" dirty="0" smtClean="0">
              <a:latin typeface="Cambria" panose="02040503050406030204" pitchFamily="18" charset="0"/>
              <a:cs typeface="Arial" pitchFamily="34" charset="0"/>
            </a:endParaRP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a:latin typeface="Cambria" panose="02040503050406030204" pitchFamily="18" charset="0"/>
                <a:cs typeface="Arial" pitchFamily="34" charset="0"/>
              </a:rPr>
              <a:t>Исключением одновременной </a:t>
            </a:r>
            <a:r>
              <a:rPr lang="ru-RU" dirty="0" smtClean="0">
                <a:latin typeface="Cambria" panose="02040503050406030204" pitchFamily="18" charset="0"/>
                <a:cs typeface="Arial" pitchFamily="34" charset="0"/>
              </a:rPr>
              <a:t>подзарядки самых быстрых АНПА группы;</a:t>
            </a:r>
            <a:endParaRPr lang="en-US" dirty="0" smtClean="0">
              <a:latin typeface="Cambria" panose="02040503050406030204" pitchFamily="18" charset="0"/>
              <a:cs typeface="Arial" pitchFamily="34" charset="0"/>
            </a:endParaRPr>
          </a:p>
          <a:p>
            <a:pPr marL="714375" indent="-342900">
              <a:spcBef>
                <a:spcPts val="0"/>
              </a:spcBef>
              <a:buClr>
                <a:srgbClr val="0070C0"/>
              </a:buClr>
              <a:buSzPct val="100000"/>
              <a:buFont typeface="+mj-lt"/>
              <a:buAutoNum type="alphaL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ru-RU" dirty="0" smtClean="0">
                <a:latin typeface="Cambria" panose="02040503050406030204" pitchFamily="18" charset="0"/>
                <a:cs typeface="Arial" pitchFamily="34" charset="0"/>
              </a:rPr>
              <a:t>Минимизацией частоты сборов группы (совмещение времени отправки аппаратов на зарядку со сбором уже подзаряженных аппаратов)</a:t>
            </a:r>
            <a:r>
              <a:rPr lang="en-US" dirty="0" smtClean="0">
                <a:latin typeface="Cambria" panose="02040503050406030204" pitchFamily="18" charset="0"/>
                <a:cs typeface="Arial" pitchFamily="34" charset="0"/>
              </a:rPr>
              <a:t>.</a:t>
            </a:r>
            <a:endParaRPr lang="ru-RU" dirty="0" smtClean="0">
              <a:latin typeface="Cambria" panose="02040503050406030204" pitchFamily="18" charset="0"/>
              <a:cs typeface="Arial" pitchFamily="34" charset="0"/>
            </a:endParaRPr>
          </a:p>
        </p:txBody>
      </p:sp>
      <p:sp>
        <p:nvSpPr>
          <p:cNvPr id="22" name="Прямоугольник 21"/>
          <p:cNvSpPr/>
          <p:nvPr/>
        </p:nvSpPr>
        <p:spPr>
          <a:xfrm>
            <a:off x="395536" y="5733256"/>
            <a:ext cx="8379244" cy="646331"/>
          </a:xfrm>
          <a:prstGeom prst="rect">
            <a:avLst/>
          </a:prstGeom>
        </p:spPr>
        <p:txBody>
          <a:bodyPr wrap="square">
            <a:spAutoFit/>
          </a:bodyPr>
          <a:lstStyle/>
          <a:p>
            <a:r>
              <a:rPr lang="ru-RU" dirty="0" smtClean="0">
                <a:solidFill>
                  <a:srgbClr val="0070C0"/>
                </a:solidFill>
                <a:latin typeface="Cambria" panose="02040503050406030204" pitchFamily="18" charset="0"/>
              </a:rPr>
              <a:t>Генетический алгоритм </a:t>
            </a:r>
            <a:r>
              <a:rPr lang="ru-RU" dirty="0" smtClean="0">
                <a:latin typeface="Cambria" panose="02040503050406030204" pitchFamily="18" charset="0"/>
              </a:rPr>
              <a:t>обеспечивает быстрый и надежный поиск эффективных групповых расписаний, их масштабируемость и корректировку.</a:t>
            </a:r>
            <a:endParaRPr lang="ru-RU" dirty="0">
              <a:latin typeface="Cambria" panose="02040503050406030204" pitchFamily="18" charset="0"/>
            </a:endParaRPr>
          </a:p>
        </p:txBody>
      </p:sp>
    </p:spTree>
    <p:extLst>
      <p:ext uri="{BB962C8B-B14F-4D97-AF65-F5344CB8AC3E}">
        <p14:creationId xmlns:p14="http://schemas.microsoft.com/office/powerpoint/2010/main" val="8976750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1982450"/>
            <a:ext cx="8352929" cy="1077218"/>
          </a:xfrm>
          <a:prstGeom prst="rect">
            <a:avLst/>
          </a:prstGeom>
        </p:spPr>
        <p:txBody>
          <a:bodyPr wrap="square">
            <a:spAutoFit/>
          </a:bodyPr>
          <a:lstStyle/>
          <a:p>
            <a:pPr algn="ctr"/>
            <a:r>
              <a:rPr lang="ru-RU" sz="3200" b="1" cap="all" dirty="0">
                <a:solidFill>
                  <a:srgbClr val="CC0000"/>
                </a:solidFill>
              </a:rPr>
              <a:t>Информационные </a:t>
            </a:r>
            <a:r>
              <a:rPr lang="ru-RU" sz="3200" b="1" cap="all" dirty="0" smtClean="0">
                <a:solidFill>
                  <a:srgbClr val="CC0000"/>
                </a:solidFill>
              </a:rPr>
              <a:t>и вычислительные технологии</a:t>
            </a:r>
            <a:endParaRPr lang="ru-RU" sz="3200" b="1" cap="all" dirty="0">
              <a:solidFill>
                <a:srgbClr val="CC0000"/>
              </a:solidFill>
            </a:endParaRPr>
          </a:p>
        </p:txBody>
      </p:sp>
    </p:spTree>
    <p:extLst>
      <p:ext uri="{BB962C8B-B14F-4D97-AF65-F5344CB8AC3E}">
        <p14:creationId xmlns:p14="http://schemas.microsoft.com/office/powerpoint/2010/main" val="34133513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611066" y="784225"/>
            <a:ext cx="8304334" cy="794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5000"/>
              </a:lnSpc>
            </a:pPr>
            <a:r>
              <a:rPr lang="ru-RU" altLang="ru-RU" sz="2400" b="1" dirty="0" smtClean="0">
                <a:solidFill>
                  <a:srgbClr val="CC0000"/>
                </a:solidFill>
              </a:rPr>
              <a:t>Информационные и вычислительные технологии</a:t>
            </a:r>
            <a:r>
              <a:rPr lang="ru-RU" altLang="ru-RU" b="1" dirty="0" smtClean="0">
                <a:solidFill>
                  <a:schemeClr val="accent2"/>
                </a:solidFill>
              </a:rPr>
              <a:t>, </a:t>
            </a:r>
            <a:r>
              <a:rPr lang="ru-RU" altLang="ru-RU" sz="2400" b="1" dirty="0">
                <a:solidFill>
                  <a:srgbClr val="CC0000"/>
                </a:solidFill>
              </a:rPr>
              <a:t>разрабатываемые в ИДСТУ СО  РАН</a:t>
            </a:r>
            <a:r>
              <a:rPr lang="en-US" altLang="ru-RU" sz="2400" b="1" dirty="0">
                <a:solidFill>
                  <a:srgbClr val="CC0000"/>
                </a:solidFill>
              </a:rPr>
              <a:t> </a:t>
            </a:r>
            <a:endParaRPr lang="ru-RU" altLang="ru-RU" sz="2400" b="1" dirty="0">
              <a:solidFill>
                <a:srgbClr val="CC0000"/>
              </a:solidFill>
            </a:endParaRPr>
          </a:p>
        </p:txBody>
      </p:sp>
      <p:sp>
        <p:nvSpPr>
          <p:cNvPr id="136195" name="Text Box 3"/>
          <p:cNvSpPr txBox="1">
            <a:spLocks noChangeArrowheads="1"/>
          </p:cNvSpPr>
          <p:nvPr/>
        </p:nvSpPr>
        <p:spPr bwMode="auto">
          <a:xfrm>
            <a:off x="685800" y="5867400"/>
            <a:ext cx="7924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ru-RU" altLang="ru-RU" sz="1600" b="1">
              <a:latin typeface="Times New Roman" pitchFamily="18" charset="0"/>
            </a:endParaRPr>
          </a:p>
        </p:txBody>
      </p:sp>
      <p:sp>
        <p:nvSpPr>
          <p:cNvPr id="136214" name="Text Box 22"/>
          <p:cNvSpPr txBox="1">
            <a:spLocks noChangeArrowheads="1"/>
          </p:cNvSpPr>
          <p:nvPr/>
        </p:nvSpPr>
        <p:spPr bwMode="auto">
          <a:xfrm>
            <a:off x="395536" y="1517650"/>
            <a:ext cx="8519864" cy="4524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lvl="0" indent="-285750">
              <a:buFont typeface="Arial" panose="020B0604020202020204" pitchFamily="34" charset="0"/>
              <a:buChar char="•"/>
            </a:pPr>
            <a:r>
              <a:rPr lang="ru-RU" b="1" dirty="0" smtClean="0">
                <a:solidFill>
                  <a:schemeClr val="accent2"/>
                </a:solidFill>
                <a:latin typeface="+mn-lt"/>
              </a:rPr>
              <a:t>геоинформационные</a:t>
            </a:r>
            <a:r>
              <a:rPr lang="ru-RU" b="1" dirty="0">
                <a:solidFill>
                  <a:schemeClr val="accent2"/>
                </a:solidFill>
                <a:latin typeface="+mn-lt"/>
              </a:rPr>
              <a:t>;</a:t>
            </a:r>
          </a:p>
          <a:p>
            <a:pPr marL="285750" lvl="0" indent="-285750">
              <a:buFont typeface="Arial" panose="020B0604020202020204" pitchFamily="34" charset="0"/>
              <a:buChar char="•"/>
            </a:pPr>
            <a:r>
              <a:rPr lang="en-US" b="1" dirty="0">
                <a:solidFill>
                  <a:schemeClr val="accent2"/>
                </a:solidFill>
                <a:latin typeface="+mn-lt"/>
              </a:rPr>
              <a:t>Web</a:t>
            </a:r>
            <a:r>
              <a:rPr lang="ru-RU" b="1" dirty="0">
                <a:solidFill>
                  <a:schemeClr val="accent2"/>
                </a:solidFill>
                <a:latin typeface="+mn-lt"/>
              </a:rPr>
              <a:t>; </a:t>
            </a:r>
          </a:p>
          <a:p>
            <a:pPr marL="285750" lvl="0" indent="-285750">
              <a:buFont typeface="Arial" panose="020B0604020202020204" pitchFamily="34" charset="0"/>
              <a:buChar char="•"/>
            </a:pPr>
            <a:r>
              <a:rPr lang="ru-RU" b="1" dirty="0">
                <a:solidFill>
                  <a:schemeClr val="accent2"/>
                </a:solidFill>
                <a:latin typeface="+mn-lt"/>
              </a:rPr>
              <a:t>облачные;</a:t>
            </a:r>
          </a:p>
          <a:p>
            <a:pPr marL="285750" lvl="0" indent="-285750">
              <a:buFont typeface="Arial" panose="020B0604020202020204" pitchFamily="34" charset="0"/>
              <a:buChar char="•"/>
            </a:pPr>
            <a:r>
              <a:rPr lang="ru-RU" b="1" dirty="0">
                <a:solidFill>
                  <a:schemeClr val="accent2"/>
                </a:solidFill>
                <a:latin typeface="+mn-lt"/>
              </a:rPr>
              <a:t>анализа и обработки изображений;</a:t>
            </a:r>
          </a:p>
          <a:p>
            <a:pPr marL="285750" lvl="0" indent="-285750">
              <a:buFont typeface="Arial" panose="020B0604020202020204" pitchFamily="34" charset="0"/>
              <a:buChar char="•"/>
            </a:pPr>
            <a:r>
              <a:rPr lang="ru-RU" b="1" dirty="0">
                <a:solidFill>
                  <a:schemeClr val="accent2"/>
                </a:solidFill>
                <a:latin typeface="+mn-lt"/>
              </a:rPr>
              <a:t>обработки неструктурированных </a:t>
            </a:r>
            <a:r>
              <a:rPr lang="ru-RU" b="1" dirty="0" smtClean="0">
                <a:solidFill>
                  <a:schemeClr val="accent2"/>
                </a:solidFill>
                <a:latin typeface="+mn-lt"/>
              </a:rPr>
              <a:t>данных;</a:t>
            </a:r>
            <a:endParaRPr lang="en-US" b="1" dirty="0" smtClean="0">
              <a:solidFill>
                <a:schemeClr val="accent2"/>
              </a:solidFill>
              <a:latin typeface="+mn-lt"/>
            </a:endParaRPr>
          </a:p>
          <a:p>
            <a:pPr marL="285750" lvl="0" indent="-285750">
              <a:buFont typeface="Arial" panose="020B0604020202020204" pitchFamily="34" charset="0"/>
              <a:buChar char="•"/>
            </a:pPr>
            <a:r>
              <a:rPr lang="ru-RU" b="1" dirty="0" smtClean="0">
                <a:solidFill>
                  <a:schemeClr val="accent2"/>
                </a:solidFill>
                <a:latin typeface="+mn-lt"/>
              </a:rPr>
              <a:t>обработки больших данных</a:t>
            </a:r>
            <a:endParaRPr lang="ru-RU" b="1" dirty="0">
              <a:solidFill>
                <a:schemeClr val="accent2"/>
              </a:solidFill>
              <a:latin typeface="+mn-lt"/>
            </a:endParaRPr>
          </a:p>
          <a:p>
            <a:pPr marL="285750" lvl="0" indent="-285750">
              <a:buFont typeface="Arial" panose="020B0604020202020204" pitchFamily="34" charset="0"/>
              <a:buChar char="•"/>
            </a:pPr>
            <a:r>
              <a:rPr lang="ru-RU" b="1" dirty="0">
                <a:solidFill>
                  <a:schemeClr val="accent2"/>
                </a:solidFill>
                <a:latin typeface="+mn-lt"/>
              </a:rPr>
              <a:t>решения задач многокритериального выбора;</a:t>
            </a:r>
          </a:p>
          <a:p>
            <a:pPr marL="285750" lvl="0" indent="-285750">
              <a:buFont typeface="Arial" panose="020B0604020202020204" pitchFamily="34" charset="0"/>
              <a:buChar char="•"/>
            </a:pPr>
            <a:r>
              <a:rPr lang="ru-RU" b="1" dirty="0">
                <a:solidFill>
                  <a:schemeClr val="accent2"/>
                </a:solidFill>
                <a:latin typeface="+mn-lt"/>
              </a:rPr>
              <a:t>интеллектуальных агентов для распределённых вычислений в Интернет;</a:t>
            </a:r>
          </a:p>
          <a:p>
            <a:pPr marL="285750" lvl="0" indent="-285750">
              <a:buFont typeface="Arial" panose="020B0604020202020204" pitchFamily="34" charset="0"/>
              <a:buChar char="•"/>
            </a:pPr>
            <a:r>
              <a:rPr lang="ru-RU" b="1" dirty="0" smtClean="0">
                <a:solidFill>
                  <a:schemeClr val="accent2"/>
                </a:solidFill>
                <a:latin typeface="+mn-lt"/>
              </a:rPr>
              <a:t>синтеза </a:t>
            </a:r>
            <a:r>
              <a:rPr lang="ru-RU" b="1" dirty="0">
                <a:solidFill>
                  <a:schemeClr val="accent2"/>
                </a:solidFill>
                <a:latin typeface="+mn-lt"/>
              </a:rPr>
              <a:t>параллельных программ для вычислительных  </a:t>
            </a:r>
            <a:r>
              <a:rPr lang="ru-RU" b="1" dirty="0" smtClean="0">
                <a:solidFill>
                  <a:schemeClr val="accent2"/>
                </a:solidFill>
                <a:latin typeface="+mn-lt"/>
              </a:rPr>
              <a:t>кластеров</a:t>
            </a:r>
            <a:endParaRPr lang="ru-RU" b="1" dirty="0">
              <a:solidFill>
                <a:schemeClr val="accent2"/>
              </a:solidFill>
              <a:latin typeface="+mn-lt"/>
            </a:endParaRPr>
          </a:p>
          <a:p>
            <a:pPr marL="285750" lvl="0" indent="-285750">
              <a:buFont typeface="Arial" panose="020B0604020202020204" pitchFamily="34" charset="0"/>
              <a:buChar char="•"/>
            </a:pPr>
            <a:r>
              <a:rPr lang="ru-RU" b="1" dirty="0" err="1">
                <a:solidFill>
                  <a:schemeClr val="accent2"/>
                </a:solidFill>
                <a:latin typeface="+mn-lt"/>
              </a:rPr>
              <a:t>интеллектной</a:t>
            </a:r>
            <a:r>
              <a:rPr lang="ru-RU" b="1" dirty="0">
                <a:solidFill>
                  <a:schemeClr val="accent2"/>
                </a:solidFill>
                <a:latin typeface="+mn-lt"/>
              </a:rPr>
              <a:t> обработки пространственных данных; </a:t>
            </a:r>
          </a:p>
          <a:p>
            <a:pPr marL="285750" lvl="0" indent="-285750">
              <a:buFont typeface="Arial" panose="020B0604020202020204" pitchFamily="34" charset="0"/>
              <a:buChar char="•"/>
            </a:pPr>
            <a:r>
              <a:rPr lang="ru-RU" b="1" dirty="0">
                <a:solidFill>
                  <a:schemeClr val="accent2"/>
                </a:solidFill>
                <a:latin typeface="+mn-lt"/>
              </a:rPr>
              <a:t>спецификаций для автоматизации обработки данных и создания прикладных систем; </a:t>
            </a:r>
          </a:p>
          <a:p>
            <a:pPr marL="285750" lvl="0" indent="-285750">
              <a:buFont typeface="Arial" panose="020B0604020202020204" pitchFamily="34" charset="0"/>
              <a:buChar char="•"/>
            </a:pPr>
            <a:r>
              <a:rPr lang="ru-RU" b="1" dirty="0">
                <a:solidFill>
                  <a:schemeClr val="accent2"/>
                </a:solidFill>
                <a:latin typeface="+mn-lt"/>
              </a:rPr>
              <a:t>многомерного анализа данных;</a:t>
            </a:r>
          </a:p>
          <a:p>
            <a:pPr marL="285750" lvl="0" indent="-285750">
              <a:buFont typeface="Arial" panose="020B0604020202020204" pitchFamily="34" charset="0"/>
              <a:buChar char="•"/>
            </a:pPr>
            <a:r>
              <a:rPr lang="ru-RU" b="1" dirty="0">
                <a:solidFill>
                  <a:schemeClr val="accent2"/>
                </a:solidFill>
                <a:latin typeface="+mn-lt"/>
              </a:rPr>
              <a:t>интеллектуализации программного обеспечения;</a:t>
            </a:r>
          </a:p>
          <a:p>
            <a:pPr marL="285750" lvl="0" indent="-285750">
              <a:buFont typeface="Arial" panose="020B0604020202020204" pitchFamily="34" charset="0"/>
              <a:buChar char="•"/>
            </a:pPr>
            <a:r>
              <a:rPr lang="ru-RU" b="1" dirty="0">
                <a:solidFill>
                  <a:schemeClr val="accent2"/>
                </a:solidFill>
                <a:latin typeface="+mn-lt"/>
              </a:rPr>
              <a:t>математического и информационного моделирования</a:t>
            </a:r>
            <a:r>
              <a:rPr lang="ru-RU" b="1" dirty="0" smtClean="0">
                <a:solidFill>
                  <a:schemeClr val="accent2"/>
                </a:solidFill>
                <a:latin typeface="+mn-lt"/>
              </a:rPr>
              <a:t>;</a:t>
            </a:r>
            <a:endParaRPr lang="ru-RU" altLang="ru-RU" sz="1400" b="1" dirty="0">
              <a:solidFill>
                <a:srgbClr val="000099"/>
              </a:solidFill>
            </a:endParaRPr>
          </a:p>
        </p:txBody>
      </p:sp>
    </p:spTree>
    <p:extLst>
      <p:ext uri="{BB962C8B-B14F-4D97-AF65-F5344CB8AC3E}">
        <p14:creationId xmlns:p14="http://schemas.microsoft.com/office/powerpoint/2010/main" val="307896765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36712"/>
            <a:ext cx="8229600" cy="504056"/>
          </a:xfrm>
        </p:spPr>
        <p:txBody>
          <a:bodyPr/>
          <a:lstStyle/>
          <a:p>
            <a:r>
              <a:rPr lang="ru-RU" sz="2400" b="1" kern="1200" dirty="0">
                <a:solidFill>
                  <a:srgbClr val="CC0000"/>
                </a:solidFill>
                <a:latin typeface="Arial" charset="0"/>
                <a:ea typeface="+mn-ea"/>
                <a:cs typeface="+mn-cs"/>
              </a:rPr>
              <a:t>Технологии </a:t>
            </a:r>
            <a:r>
              <a:rPr lang="ru-RU" sz="2400" b="1" kern="1200" dirty="0" smtClean="0">
                <a:solidFill>
                  <a:srgbClr val="CC0000"/>
                </a:solidFill>
                <a:latin typeface="Arial" charset="0"/>
                <a:ea typeface="+mn-ea"/>
                <a:cs typeface="+mn-cs"/>
              </a:rPr>
              <a:t>автоматизации создания </a:t>
            </a:r>
            <a:r>
              <a:rPr lang="ru-RU" sz="2400" b="1" kern="1200" dirty="0">
                <a:solidFill>
                  <a:srgbClr val="CC0000"/>
                </a:solidFill>
                <a:latin typeface="Arial" charset="0"/>
                <a:ea typeface="+mn-ea"/>
                <a:cs typeface="+mn-cs"/>
              </a:rPr>
              <a:t>информационных систем</a:t>
            </a:r>
          </a:p>
        </p:txBody>
      </p:sp>
      <p:sp>
        <p:nvSpPr>
          <p:cNvPr id="3" name="Объект 2"/>
          <p:cNvSpPr>
            <a:spLocks noGrp="1"/>
          </p:cNvSpPr>
          <p:nvPr>
            <p:ph idx="1"/>
          </p:nvPr>
        </p:nvSpPr>
        <p:spPr>
          <a:xfrm>
            <a:off x="179512" y="1556792"/>
            <a:ext cx="8712968" cy="4896544"/>
          </a:xfrm>
        </p:spPr>
        <p:txBody>
          <a:bodyPr/>
          <a:lstStyle/>
          <a:p>
            <a:r>
              <a:rPr kumimoji="1" lang="ru-RU" sz="1800" b="1" kern="1200" dirty="0" smtClean="0">
                <a:solidFill>
                  <a:schemeClr val="accent2"/>
                </a:solidFill>
              </a:rPr>
              <a:t>Технология и инструментальная </a:t>
            </a:r>
            <a:r>
              <a:rPr kumimoji="1" lang="ru-RU" sz="1800" b="1" kern="1200" dirty="0">
                <a:solidFill>
                  <a:schemeClr val="accent2"/>
                </a:solidFill>
              </a:rPr>
              <a:t>система автоматизации создания приложений баз данных с ГИС-функциональностью на основе декларативных спецификаций</a:t>
            </a:r>
          </a:p>
          <a:p>
            <a:pPr lvl="1"/>
            <a:r>
              <a:rPr kumimoji="1" lang="ru-RU" sz="1800" b="1" kern="1200" dirty="0">
                <a:solidFill>
                  <a:schemeClr val="accent2"/>
                </a:solidFill>
                <a:ea typeface="+mn-ea"/>
                <a:cs typeface="+mn-cs"/>
              </a:rPr>
              <a:t>Автоматизированные информационные системы для органов местного </a:t>
            </a:r>
            <a:r>
              <a:rPr kumimoji="1" lang="ru-RU" sz="1800" b="1" kern="1200" dirty="0" smtClean="0">
                <a:solidFill>
                  <a:schemeClr val="accent2"/>
                </a:solidFill>
                <a:ea typeface="+mn-ea"/>
                <a:cs typeface="+mn-cs"/>
              </a:rPr>
              <a:t>самоуправления </a:t>
            </a:r>
            <a:endParaRPr kumimoji="1" lang="ru-RU" sz="1800" b="1" kern="1200" dirty="0">
              <a:solidFill>
                <a:schemeClr val="accent2"/>
              </a:solidFill>
              <a:ea typeface="+mn-ea"/>
              <a:cs typeface="+mn-cs"/>
            </a:endParaRPr>
          </a:p>
          <a:p>
            <a:r>
              <a:rPr kumimoji="1" lang="ru-RU" sz="1800" b="1" kern="1200" dirty="0">
                <a:solidFill>
                  <a:schemeClr val="accent2"/>
                </a:solidFill>
              </a:rPr>
              <a:t>Методы автоматизации создания прикладных информационных систем на основе </a:t>
            </a:r>
            <a:r>
              <a:rPr kumimoji="1" lang="en-US" sz="1800" b="1" kern="1200" dirty="0">
                <a:solidFill>
                  <a:schemeClr val="accent2"/>
                </a:solidFill>
              </a:rPr>
              <a:t>MDA</a:t>
            </a:r>
            <a:r>
              <a:rPr kumimoji="1" lang="ru-RU" sz="1800" b="1" kern="1200" dirty="0">
                <a:solidFill>
                  <a:schemeClr val="accent2"/>
                </a:solidFill>
              </a:rPr>
              <a:t> подхода </a:t>
            </a:r>
          </a:p>
          <a:p>
            <a:pPr lvl="1"/>
            <a:r>
              <a:rPr kumimoji="1" lang="ru-RU" sz="1800" b="1" kern="1200" dirty="0">
                <a:solidFill>
                  <a:schemeClr val="accent2"/>
                </a:solidFill>
                <a:ea typeface="+mn-ea"/>
                <a:cs typeface="+mn-cs"/>
              </a:rPr>
              <a:t>Экспертные системы в области техногенной и природной безопасности</a:t>
            </a:r>
          </a:p>
          <a:p>
            <a:pPr lvl="1"/>
            <a:r>
              <a:rPr kumimoji="1" lang="ru-RU" sz="1800" b="1" kern="1200" dirty="0">
                <a:solidFill>
                  <a:schemeClr val="accent2"/>
                </a:solidFill>
                <a:ea typeface="+mn-ea"/>
                <a:cs typeface="+mn-cs"/>
              </a:rPr>
              <a:t>Популяционный раковый регистр</a:t>
            </a:r>
            <a:endParaRPr kumimoji="1" lang="en-US" sz="1800" b="1" kern="1200" dirty="0">
              <a:solidFill>
                <a:schemeClr val="accent2"/>
              </a:solidFill>
              <a:ea typeface="+mn-ea"/>
              <a:cs typeface="+mn-cs"/>
            </a:endParaRPr>
          </a:p>
          <a:p>
            <a:r>
              <a:rPr kumimoji="1" lang="ru-RU" sz="1800" b="1" kern="1200" dirty="0">
                <a:solidFill>
                  <a:schemeClr val="accent2"/>
                </a:solidFill>
              </a:rPr>
              <a:t>Технологии создания геоинформационных систем (ГИС)</a:t>
            </a:r>
          </a:p>
          <a:p>
            <a:pPr lvl="1"/>
            <a:r>
              <a:rPr kumimoji="1" lang="ru-RU" sz="1800" b="1" kern="1200" dirty="0">
                <a:solidFill>
                  <a:schemeClr val="accent2"/>
                </a:solidFill>
                <a:ea typeface="+mn-ea"/>
                <a:cs typeface="+mn-cs"/>
              </a:rPr>
              <a:t>Интеграция баз данных и ГИС</a:t>
            </a:r>
          </a:p>
          <a:p>
            <a:pPr lvl="1"/>
            <a:r>
              <a:rPr kumimoji="1" lang="ru-RU" sz="1800" b="1" kern="1200" dirty="0">
                <a:solidFill>
                  <a:schemeClr val="accent2"/>
                </a:solidFill>
                <a:ea typeface="+mn-ea"/>
                <a:cs typeface="+mn-cs"/>
              </a:rPr>
              <a:t>Создание </a:t>
            </a:r>
            <a:r>
              <a:rPr kumimoji="1" lang="ru-RU" sz="1800" b="1" kern="1200" dirty="0" err="1">
                <a:solidFill>
                  <a:schemeClr val="accent2"/>
                </a:solidFill>
                <a:ea typeface="+mn-ea"/>
                <a:cs typeface="+mn-cs"/>
              </a:rPr>
              <a:t>геопорталов</a:t>
            </a:r>
            <a:r>
              <a:rPr kumimoji="1" lang="ru-RU" sz="1800" b="1" kern="1200" dirty="0">
                <a:solidFill>
                  <a:schemeClr val="accent2"/>
                </a:solidFill>
                <a:ea typeface="+mn-ea"/>
                <a:cs typeface="+mn-cs"/>
              </a:rPr>
              <a:t> для </a:t>
            </a:r>
            <a:r>
              <a:rPr kumimoji="1" lang="ru-RU" sz="1800" b="1" kern="1200" dirty="0" smtClean="0">
                <a:solidFill>
                  <a:schemeClr val="accent2"/>
                </a:solidFill>
                <a:ea typeface="+mn-ea"/>
                <a:cs typeface="+mn-cs"/>
              </a:rPr>
              <a:t>поддержки</a:t>
            </a:r>
          </a:p>
          <a:p>
            <a:pPr marL="723900" lvl="1" indent="-266700">
              <a:buNone/>
            </a:pPr>
            <a:r>
              <a:rPr kumimoji="1" lang="ru-RU" sz="1800" b="1" kern="1200" dirty="0">
                <a:solidFill>
                  <a:schemeClr val="accent2"/>
                </a:solidFill>
                <a:ea typeface="+mn-ea"/>
                <a:cs typeface="+mn-cs"/>
              </a:rPr>
              <a:t>	</a:t>
            </a:r>
            <a:r>
              <a:rPr kumimoji="1" lang="ru-RU" sz="1800" b="1" kern="1200" dirty="0" smtClean="0">
                <a:solidFill>
                  <a:schemeClr val="accent2"/>
                </a:solidFill>
                <a:ea typeface="+mn-ea"/>
                <a:cs typeface="+mn-cs"/>
              </a:rPr>
              <a:t>междисциплинарных </a:t>
            </a:r>
            <a:r>
              <a:rPr kumimoji="1" lang="ru-RU" sz="1800" b="1" kern="1200" dirty="0">
                <a:solidFill>
                  <a:schemeClr val="accent2"/>
                </a:solidFill>
                <a:ea typeface="+mn-ea"/>
                <a:cs typeface="+mn-cs"/>
              </a:rPr>
              <a:t>исследований</a:t>
            </a:r>
          </a:p>
          <a:p>
            <a:pPr lvl="1"/>
            <a:r>
              <a:rPr kumimoji="1" lang="ru-RU" sz="1800" b="1" kern="1200" dirty="0">
                <a:solidFill>
                  <a:schemeClr val="accent2"/>
                </a:solidFill>
                <a:ea typeface="+mn-ea"/>
                <a:cs typeface="+mn-cs"/>
              </a:rPr>
              <a:t>Создание муниципальных </a:t>
            </a:r>
            <a:r>
              <a:rPr kumimoji="1" lang="ru-RU" sz="1800" b="1" kern="1200" dirty="0" smtClean="0">
                <a:solidFill>
                  <a:schemeClr val="accent2"/>
                </a:solidFill>
                <a:ea typeface="+mn-ea"/>
                <a:cs typeface="+mn-cs"/>
              </a:rPr>
              <a:t>ГИС</a:t>
            </a:r>
          </a:p>
          <a:p>
            <a:pPr lvl="1"/>
            <a:r>
              <a:rPr kumimoji="1" lang="ru-RU" sz="1800" b="1" kern="1200" dirty="0" smtClean="0">
                <a:solidFill>
                  <a:schemeClr val="accent2"/>
                </a:solidFill>
                <a:ea typeface="+mn-ea"/>
                <a:cs typeface="+mn-cs"/>
              </a:rPr>
              <a:t>Создание сервисов </a:t>
            </a:r>
            <a:r>
              <a:rPr kumimoji="1" lang="ru-RU" sz="1800" b="1" kern="1200" dirty="0" err="1" smtClean="0">
                <a:solidFill>
                  <a:schemeClr val="accent2"/>
                </a:solidFill>
                <a:ea typeface="+mn-ea"/>
                <a:cs typeface="+mn-cs"/>
              </a:rPr>
              <a:t>геоданных</a:t>
            </a:r>
            <a:endParaRPr kumimoji="1" lang="ru-RU" sz="1800" b="1" kern="1200" dirty="0">
              <a:solidFill>
                <a:schemeClr val="accent2"/>
              </a:solidFill>
              <a:ea typeface="+mn-ea"/>
              <a:cs typeface="+mn-cs"/>
            </a:endParaRPr>
          </a:p>
          <a:p>
            <a:endParaRPr lang="ru-RU" sz="2000" dirty="0"/>
          </a:p>
          <a:p>
            <a:endParaRPr lang="ru-RU" sz="2000" dirty="0" smtClean="0"/>
          </a:p>
          <a:p>
            <a:endParaRPr lang="ru-RU" sz="20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8283" y="4914056"/>
            <a:ext cx="3245717" cy="194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259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ext Box 5"/>
          <p:cNvSpPr txBox="1">
            <a:spLocks noChangeArrowheads="1"/>
          </p:cNvSpPr>
          <p:nvPr/>
        </p:nvSpPr>
        <p:spPr bwMode="auto">
          <a:xfrm>
            <a:off x="323850" y="908720"/>
            <a:ext cx="8640763" cy="5653855"/>
          </a:xfrm>
          <a:prstGeom prst="rect">
            <a:avLst/>
          </a:prstGeom>
          <a:noFill/>
          <a:ln>
            <a:noFill/>
          </a:ln>
          <a:effectLst/>
          <a:extLst/>
        </p:spPr>
        <p:txBody>
          <a:bodyPr>
            <a:spAutoFit/>
          </a:bodyPr>
          <a:lstStyle/>
          <a:p>
            <a:pPr algn="ctr">
              <a:defRPr/>
            </a:pPr>
            <a:r>
              <a:rPr lang="ru-RU" altLang="ru-RU" sz="2400" b="1" cap="all" dirty="0">
                <a:solidFill>
                  <a:srgbClr val="CC0000"/>
                </a:solidFill>
              </a:rPr>
              <a:t>Сотрудники </a:t>
            </a:r>
            <a:r>
              <a:rPr lang="ru-RU" altLang="ru-RU" sz="2400" b="1" cap="all" dirty="0" smtClean="0">
                <a:solidFill>
                  <a:srgbClr val="CC0000"/>
                </a:solidFill>
              </a:rPr>
              <a:t>института</a:t>
            </a:r>
          </a:p>
          <a:p>
            <a:pPr algn="ctr">
              <a:defRPr/>
            </a:pPr>
            <a:endParaRPr lang="ru-RU" altLang="ru-RU" sz="1400" b="1" cap="all" dirty="0">
              <a:solidFill>
                <a:srgbClr val="CC0000"/>
              </a:solidFill>
            </a:endParaRPr>
          </a:p>
          <a:p>
            <a:pPr algn="just">
              <a:spcAft>
                <a:spcPts val="600"/>
              </a:spcAft>
              <a:defRPr/>
            </a:pPr>
            <a:r>
              <a:rPr lang="ru-RU" b="1" dirty="0">
                <a:solidFill>
                  <a:schemeClr val="accent2"/>
                </a:solidFill>
              </a:rPr>
              <a:t>Всего сотрудников – </a:t>
            </a:r>
            <a:r>
              <a:rPr lang="ru-RU" b="1" dirty="0" smtClean="0">
                <a:solidFill>
                  <a:schemeClr val="accent2"/>
                </a:solidFill>
              </a:rPr>
              <a:t>161</a:t>
            </a:r>
            <a:endParaRPr lang="ru-RU" b="1" dirty="0">
              <a:solidFill>
                <a:schemeClr val="accent2"/>
              </a:solidFill>
            </a:endParaRPr>
          </a:p>
          <a:p>
            <a:pPr algn="just">
              <a:spcAft>
                <a:spcPts val="600"/>
              </a:spcAft>
              <a:defRPr/>
            </a:pPr>
            <a:r>
              <a:rPr lang="ru-RU" b="1" dirty="0">
                <a:solidFill>
                  <a:schemeClr val="accent2"/>
                </a:solidFill>
              </a:rPr>
              <a:t>Научных работников – </a:t>
            </a:r>
            <a:r>
              <a:rPr lang="ru-RU" b="1" dirty="0" smtClean="0">
                <a:solidFill>
                  <a:schemeClr val="accent2"/>
                </a:solidFill>
              </a:rPr>
              <a:t>85</a:t>
            </a:r>
            <a:endParaRPr lang="ru-RU" b="1" dirty="0">
              <a:solidFill>
                <a:schemeClr val="accent2"/>
              </a:solidFill>
            </a:endParaRPr>
          </a:p>
          <a:p>
            <a:pPr marL="285750" indent="-285750" algn="just">
              <a:spcAft>
                <a:spcPts val="600"/>
              </a:spcAft>
              <a:buFont typeface="Arial" panose="020B0604020202020204" pitchFamily="34" charset="0"/>
              <a:buChar char="•"/>
              <a:defRPr/>
            </a:pPr>
            <a:r>
              <a:rPr lang="ru-RU" b="1" dirty="0">
                <a:solidFill>
                  <a:schemeClr val="accent2"/>
                </a:solidFill>
              </a:rPr>
              <a:t>Академиков РАН – 1 </a:t>
            </a:r>
          </a:p>
          <a:p>
            <a:pPr marL="285750" indent="-285750" algn="just">
              <a:spcAft>
                <a:spcPts val="600"/>
              </a:spcAft>
              <a:buFont typeface="Arial" panose="020B0604020202020204" pitchFamily="34" charset="0"/>
              <a:buChar char="•"/>
              <a:defRPr/>
            </a:pPr>
            <a:r>
              <a:rPr lang="ru-RU" b="1" dirty="0">
                <a:solidFill>
                  <a:schemeClr val="accent2"/>
                </a:solidFill>
              </a:rPr>
              <a:t>Член корреспондентов РАН – 1</a:t>
            </a:r>
          </a:p>
          <a:p>
            <a:pPr marL="285750" indent="-285750" algn="just">
              <a:spcAft>
                <a:spcPts val="600"/>
              </a:spcAft>
              <a:buFont typeface="Arial" panose="020B0604020202020204" pitchFamily="34" charset="0"/>
              <a:buChar char="•"/>
              <a:defRPr/>
            </a:pPr>
            <a:r>
              <a:rPr lang="ru-RU" b="1" dirty="0">
                <a:solidFill>
                  <a:schemeClr val="accent2"/>
                </a:solidFill>
              </a:rPr>
              <a:t>Докторов наук – </a:t>
            </a:r>
            <a:r>
              <a:rPr lang="ru-RU" b="1" dirty="0" smtClean="0">
                <a:solidFill>
                  <a:schemeClr val="accent2"/>
                </a:solidFill>
              </a:rPr>
              <a:t>23</a:t>
            </a:r>
            <a:endParaRPr lang="ru-RU" b="1" dirty="0">
              <a:solidFill>
                <a:schemeClr val="accent2"/>
              </a:solidFill>
            </a:endParaRPr>
          </a:p>
          <a:p>
            <a:pPr marL="285750" indent="-285750" algn="just">
              <a:spcAft>
                <a:spcPts val="600"/>
              </a:spcAft>
              <a:buFont typeface="Arial" panose="020B0604020202020204" pitchFamily="34" charset="0"/>
              <a:buChar char="•"/>
              <a:defRPr/>
            </a:pPr>
            <a:r>
              <a:rPr lang="ru-RU" b="1" dirty="0">
                <a:solidFill>
                  <a:schemeClr val="accent2"/>
                </a:solidFill>
              </a:rPr>
              <a:t>Кандидатов наук – </a:t>
            </a:r>
            <a:r>
              <a:rPr lang="ru-RU" b="1" dirty="0" smtClean="0">
                <a:solidFill>
                  <a:schemeClr val="accent2"/>
                </a:solidFill>
              </a:rPr>
              <a:t>52</a:t>
            </a:r>
            <a:endParaRPr lang="ru-RU" b="1" dirty="0">
              <a:solidFill>
                <a:schemeClr val="accent2"/>
              </a:solidFill>
            </a:endParaRPr>
          </a:p>
          <a:p>
            <a:pPr algn="ctr">
              <a:spcBef>
                <a:spcPct val="30000"/>
              </a:spcBef>
              <a:defRPr/>
            </a:pPr>
            <a:r>
              <a:rPr lang="ru-RU" altLang="ru-RU" sz="2400" b="1" cap="all" dirty="0">
                <a:solidFill>
                  <a:srgbClr val="CC0000"/>
                </a:solidFill>
              </a:rPr>
              <a:t>Премии</a:t>
            </a:r>
          </a:p>
          <a:p>
            <a:pPr>
              <a:spcBef>
                <a:spcPct val="30000"/>
              </a:spcBef>
              <a:defRPr/>
            </a:pPr>
            <a:r>
              <a:rPr lang="ru-RU" altLang="ru-RU" b="1" dirty="0">
                <a:solidFill>
                  <a:srgbClr val="660033"/>
                </a:solidFill>
              </a:rPr>
              <a:t>Лауреаты Государственной премии СССР в области науки и техники</a:t>
            </a:r>
            <a:r>
              <a:rPr lang="ru-RU" altLang="ru-RU" b="1" dirty="0">
                <a:solidFill>
                  <a:schemeClr val="accent2"/>
                </a:solidFill>
              </a:rPr>
              <a:t>: </a:t>
            </a:r>
          </a:p>
          <a:p>
            <a:pPr>
              <a:defRPr/>
            </a:pPr>
            <a:r>
              <a:rPr lang="ru-RU" altLang="ru-RU" b="1" dirty="0">
                <a:solidFill>
                  <a:schemeClr val="accent2"/>
                </a:solidFill>
              </a:rPr>
              <a:t>д.ф.-м.н. Л.Ю. </a:t>
            </a:r>
            <a:r>
              <a:rPr lang="ru-RU" altLang="ru-RU" b="1" dirty="0" err="1">
                <a:solidFill>
                  <a:schemeClr val="accent2"/>
                </a:solidFill>
              </a:rPr>
              <a:t>Анапольский</a:t>
            </a:r>
            <a:r>
              <a:rPr lang="ru-RU" altLang="ru-RU" b="1" dirty="0">
                <a:solidFill>
                  <a:schemeClr val="accent2"/>
                </a:solidFill>
              </a:rPr>
              <a:t>, акад. С.Н. Васильев, к.ф.-м.н. Р.И. Козлов, </a:t>
            </a:r>
          </a:p>
          <a:p>
            <a:pPr>
              <a:defRPr/>
            </a:pPr>
            <a:r>
              <a:rPr lang="ru-RU" altLang="ru-RU" b="1" dirty="0">
                <a:solidFill>
                  <a:schemeClr val="accent2"/>
                </a:solidFill>
              </a:rPr>
              <a:t>акад. В.М. Матросов (1984).</a:t>
            </a:r>
          </a:p>
          <a:p>
            <a:pPr>
              <a:spcBef>
                <a:spcPct val="30000"/>
              </a:spcBef>
              <a:defRPr/>
            </a:pPr>
            <a:r>
              <a:rPr lang="ru-RU" altLang="ru-RU" b="1" dirty="0">
                <a:solidFill>
                  <a:srgbClr val="660033"/>
                </a:solidFill>
              </a:rPr>
              <a:t>Лауреаты премии Правительства РФ</a:t>
            </a:r>
            <a:r>
              <a:rPr lang="ru-RU" altLang="ru-RU" b="1" dirty="0">
                <a:solidFill>
                  <a:schemeClr val="accent2"/>
                </a:solidFill>
              </a:rPr>
              <a:t>: И.В. Бычков, Г.М. Ружников (2013).</a:t>
            </a:r>
          </a:p>
          <a:p>
            <a:pPr>
              <a:spcBef>
                <a:spcPct val="30000"/>
              </a:spcBef>
              <a:defRPr/>
            </a:pPr>
            <a:r>
              <a:rPr lang="ru-RU" altLang="ru-RU" b="1" dirty="0">
                <a:solidFill>
                  <a:srgbClr val="660033"/>
                </a:solidFill>
              </a:rPr>
              <a:t>Лауреаты премии губернатора Иркутской области</a:t>
            </a:r>
            <a:r>
              <a:rPr lang="ru-RU" altLang="ru-RU" b="1" dirty="0">
                <a:solidFill>
                  <a:schemeClr val="accent2"/>
                </a:solidFill>
              </a:rPr>
              <a:t>:</a:t>
            </a:r>
          </a:p>
          <a:p>
            <a:pPr>
              <a:defRPr/>
            </a:pPr>
            <a:r>
              <a:rPr lang="ru-RU" altLang="ru-RU" b="1" dirty="0">
                <a:solidFill>
                  <a:schemeClr val="accent2"/>
                </a:solidFill>
              </a:rPr>
              <a:t>В.А. Батурин, И.В. Бычков, С.Н. Васильев, Г.М. Ружников, А.Е. Хмельнов (2005), С.Н. Васильев, И.В. Бычков, Т.И. </a:t>
            </a:r>
            <a:r>
              <a:rPr lang="ru-RU" altLang="ru-RU" b="1" dirty="0" err="1">
                <a:solidFill>
                  <a:schemeClr val="accent2"/>
                </a:solidFill>
              </a:rPr>
              <a:t>Маджара</a:t>
            </a:r>
            <a:r>
              <a:rPr lang="ru-RU" altLang="ru-RU" b="1" dirty="0">
                <a:solidFill>
                  <a:schemeClr val="accent2"/>
                </a:solidFill>
              </a:rPr>
              <a:t>, Г.М. Ружников (2011).</a:t>
            </a:r>
            <a:endParaRPr lang="ru-RU" sz="2000" b="1" dirty="0">
              <a:solidFill>
                <a:schemeClr val="accent2"/>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Объект 2"/>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107504" y="1340768"/>
            <a:ext cx="5187650" cy="4248472"/>
          </a:xfrm>
        </p:spPr>
      </p:pic>
      <p:sp>
        <p:nvSpPr>
          <p:cNvPr id="4" name="Заголовок 1"/>
          <p:cNvSpPr txBox="1">
            <a:spLocks/>
          </p:cNvSpPr>
          <p:nvPr/>
        </p:nvSpPr>
        <p:spPr>
          <a:xfrm>
            <a:off x="236532" y="692696"/>
            <a:ext cx="8636877" cy="694932"/>
          </a:xfrm>
          <a:prstGeom prst="rect">
            <a:avLst/>
          </a:prstGeom>
        </p:spPr>
        <p:txBody>
          <a:bodyPr vert="horz" lIns="91440" tIns="45720" rIns="91440" bIns="45720" rtlCol="0">
            <a:normAutofit fontScale="90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ru-RU" sz="2300" b="1" dirty="0" smtClean="0">
                <a:solidFill>
                  <a:srgbClr val="FF0000"/>
                </a:solidFill>
              </a:rPr>
              <a:t>Технология </a:t>
            </a:r>
            <a:r>
              <a:rPr lang="ru-RU" sz="2300" b="1" dirty="0">
                <a:solidFill>
                  <a:srgbClr val="FF0000"/>
                </a:solidFill>
              </a:rPr>
              <a:t>композиции сервисов, реализованных на разных платформах</a:t>
            </a:r>
          </a:p>
        </p:txBody>
      </p:sp>
      <p:sp>
        <p:nvSpPr>
          <p:cNvPr id="6" name="Объект 1"/>
          <p:cNvSpPr txBox="1">
            <a:spLocks/>
          </p:cNvSpPr>
          <p:nvPr/>
        </p:nvSpPr>
        <p:spPr>
          <a:xfrm>
            <a:off x="5508104" y="1268760"/>
            <a:ext cx="3456385" cy="51845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ru-RU" sz="1600" dirty="0" smtClean="0">
                <a:solidFill>
                  <a:srgbClr val="000099"/>
                </a:solidFill>
              </a:rPr>
              <a:t>Для исследования сложных управляемых систем разработана технология, обеспечивающая композицию сервисов, реализованных на разных платформах, в том числе на основе вычислительных кластеров, облачной инфраструктуры. Технология позволяет объединять гетерогенные вычислительные комплексы в единые вычислительные модули общедоступные через Интернет. Логика работы композиции сервисов (сценарий) задается с помощью процедурного языка программирования </a:t>
            </a:r>
            <a:r>
              <a:rPr lang="en-US" sz="1600" dirty="0" smtClean="0">
                <a:solidFill>
                  <a:srgbClr val="000099"/>
                </a:solidFill>
              </a:rPr>
              <a:t>JavaScript</a:t>
            </a:r>
            <a:r>
              <a:rPr lang="ru-RU" sz="1600" dirty="0" smtClean="0">
                <a:solidFill>
                  <a:srgbClr val="000099"/>
                </a:solidFill>
              </a:rPr>
              <a:t>. Разработан интерпретатор сценариев, механизмы передачи данных, каталог сервисов. </a:t>
            </a:r>
          </a:p>
        </p:txBody>
      </p:sp>
      <p:sp>
        <p:nvSpPr>
          <p:cNvPr id="7" name="Прямоугольник 6"/>
          <p:cNvSpPr/>
          <p:nvPr/>
        </p:nvSpPr>
        <p:spPr>
          <a:xfrm>
            <a:off x="236533" y="5589240"/>
            <a:ext cx="5055548" cy="738664"/>
          </a:xfrm>
          <a:prstGeom prst="rect">
            <a:avLst/>
          </a:prstGeom>
        </p:spPr>
        <p:txBody>
          <a:bodyPr wrap="square">
            <a:spAutoFit/>
          </a:bodyPr>
          <a:lstStyle/>
          <a:p>
            <a:r>
              <a:rPr lang="ru-RU" sz="1400" i="1" dirty="0" smtClean="0">
                <a:solidFill>
                  <a:srgbClr val="000099"/>
                </a:solidFill>
              </a:rPr>
              <a:t>Авторы: </a:t>
            </a:r>
            <a:r>
              <a:rPr lang="ru-RU" sz="1400" i="1" dirty="0" err="1">
                <a:solidFill>
                  <a:srgbClr val="000099"/>
                </a:solidFill>
              </a:rPr>
              <a:t>ак</a:t>
            </a:r>
            <a:r>
              <a:rPr lang="ru-RU" sz="1400" i="1" dirty="0">
                <a:solidFill>
                  <a:srgbClr val="000099"/>
                </a:solidFill>
              </a:rPr>
              <a:t>. И.В. Бычков, д.т.н. Г.М. Ружников, к.т.н. Р.К.</a:t>
            </a:r>
            <a:r>
              <a:rPr lang="en-US" sz="1400" i="1" dirty="0">
                <a:solidFill>
                  <a:srgbClr val="000099"/>
                </a:solidFill>
              </a:rPr>
              <a:t> </a:t>
            </a:r>
            <a:r>
              <a:rPr lang="ru-RU" sz="1400" i="1" dirty="0">
                <a:solidFill>
                  <a:srgbClr val="000099"/>
                </a:solidFill>
              </a:rPr>
              <a:t>Федоров, А.С. Шумилов, Ю.В. Авраменко, А.А. Михайлов</a:t>
            </a:r>
            <a:r>
              <a:rPr lang="ru-RU" sz="1400" i="1" dirty="0" smtClean="0">
                <a:solidFill>
                  <a:srgbClr val="000099"/>
                </a:solidFill>
              </a:rPr>
              <a:t>.</a:t>
            </a:r>
          </a:p>
        </p:txBody>
      </p:sp>
    </p:spTree>
    <p:extLst>
      <p:ext uri="{BB962C8B-B14F-4D97-AF65-F5344CB8AC3E}">
        <p14:creationId xmlns:p14="http://schemas.microsoft.com/office/powerpoint/2010/main" val="11033862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4"/>
          <p:cNvSpPr>
            <a:spLocks noChangeArrowheads="1"/>
          </p:cNvSpPr>
          <p:nvPr/>
        </p:nvSpPr>
        <p:spPr bwMode="auto">
          <a:xfrm>
            <a:off x="0" y="2066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sp>
        <p:nvSpPr>
          <p:cNvPr id="16389" name="Text Box 6"/>
          <p:cNvSpPr txBox="1">
            <a:spLocks noChangeArrowheads="1"/>
          </p:cNvSpPr>
          <p:nvPr/>
        </p:nvSpPr>
        <p:spPr bwMode="auto">
          <a:xfrm>
            <a:off x="251519" y="836712"/>
            <a:ext cx="86409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ru-RU" sz="2400" b="1" dirty="0" smtClean="0">
                <a:solidFill>
                  <a:srgbClr val="CC0000"/>
                </a:solidFill>
              </a:rPr>
              <a:t>Технологии </a:t>
            </a:r>
            <a:r>
              <a:rPr lang="ru-RU" sz="2400" b="1" dirty="0">
                <a:solidFill>
                  <a:srgbClr val="CC0000"/>
                </a:solidFill>
              </a:rPr>
              <a:t>интеграции неструктурированных данных из произвольных размеченных таблиц</a:t>
            </a:r>
          </a:p>
        </p:txBody>
      </p:sp>
      <p:sp>
        <p:nvSpPr>
          <p:cNvPr id="2" name="Объект 1"/>
          <p:cNvSpPr>
            <a:spLocks noGrp="1"/>
          </p:cNvSpPr>
          <p:nvPr>
            <p:ph idx="1"/>
          </p:nvPr>
        </p:nvSpPr>
        <p:spPr/>
        <p:txBody>
          <a:bodyPr/>
          <a:lstStyle/>
          <a:p>
            <a:pPr marL="0" indent="0" algn="just">
              <a:buNone/>
            </a:pPr>
            <a:r>
              <a:rPr kumimoji="1" lang="ru-RU" sz="2000" b="1" kern="1200" dirty="0" smtClean="0">
                <a:solidFill>
                  <a:schemeClr val="accent2"/>
                </a:solidFill>
              </a:rPr>
              <a:t>Для построения процессов извлечения информации и материализованной интеграции данных из произвольных размеченных таблиц впервые предложена методология анализа и интерпретации таблиц, отличительной особенностью которой является исполнение правил, обеспечивающих отображение известных фактов о табличной структуре, стиле и содержании в отсутствующие метаданные о семантических отношениях между внутренними элементами таблиц и внешними предметными знаниями . На основе предложенной методологии разработана система трансформации и очистки табличных данных, обеспечивающая,  в том числе, приведение к канонической форме (</a:t>
            </a:r>
            <a:r>
              <a:rPr kumimoji="1" lang="ru-RU" sz="2000" b="1" kern="1200" dirty="0" err="1" smtClean="0">
                <a:solidFill>
                  <a:schemeClr val="accent2"/>
                </a:solidFill>
              </a:rPr>
              <a:t>каноникализации</a:t>
            </a:r>
            <a:r>
              <a:rPr kumimoji="1" lang="ru-RU" sz="2000" b="1" kern="1200" dirty="0" smtClean="0">
                <a:solidFill>
                  <a:schemeClr val="accent2"/>
                </a:solidFill>
              </a:rPr>
              <a:t>) произвольных электронных таблиц </a:t>
            </a:r>
            <a:r>
              <a:rPr kumimoji="1" lang="en-US" sz="2000" b="1" kern="1200" dirty="0" smtClean="0">
                <a:solidFill>
                  <a:schemeClr val="accent2"/>
                </a:solidFill>
              </a:rPr>
              <a:t>Excel</a:t>
            </a:r>
            <a:r>
              <a:rPr kumimoji="1" lang="ru-RU" sz="2000" b="1" kern="1200" dirty="0" smtClean="0">
                <a:solidFill>
                  <a:schemeClr val="accent2"/>
                </a:solidFill>
              </a:rPr>
              <a:t>.</a:t>
            </a:r>
            <a:endParaRPr lang="ru-RU" sz="2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836712"/>
            <a:ext cx="8229600" cy="580926"/>
          </a:xfrm>
        </p:spPr>
        <p:txBody>
          <a:bodyPr/>
          <a:lstStyle/>
          <a:p>
            <a:r>
              <a:rPr lang="ru-RU" sz="2000" b="1" kern="1200" dirty="0">
                <a:solidFill>
                  <a:srgbClr val="CC0000"/>
                </a:solidFill>
                <a:latin typeface="Arial" charset="0"/>
                <a:ea typeface="+mn-ea"/>
                <a:cs typeface="+mn-cs"/>
              </a:rPr>
              <a:t>Трансформация и извлечение данных из произвольных таблиц на основе исполнения правил</a:t>
            </a:r>
          </a:p>
        </p:txBody>
      </p:sp>
      <p:pic>
        <p:nvPicPr>
          <p:cNvPr id="593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166" y="1556792"/>
            <a:ext cx="8649322" cy="506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36628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64704"/>
            <a:ext cx="8229600" cy="850106"/>
          </a:xfrm>
        </p:spPr>
        <p:txBody>
          <a:bodyPr>
            <a:noAutofit/>
          </a:bodyPr>
          <a:lstStyle/>
          <a:p>
            <a:r>
              <a:rPr lang="ru-RU" sz="2400" b="1" kern="1200" dirty="0">
                <a:solidFill>
                  <a:srgbClr val="CC0000"/>
                </a:solidFill>
                <a:latin typeface="Arial" charset="0"/>
                <a:ea typeface="+mn-ea"/>
                <a:cs typeface="+mn-cs"/>
              </a:rPr>
              <a:t>Пример трансформации произвольной таблицы: от неструктурированной к структурированной форме</a:t>
            </a:r>
          </a:p>
        </p:txBody>
      </p:sp>
      <p:pic>
        <p:nvPicPr>
          <p:cNvPr id="4" name="Рисунок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510238"/>
            <a:ext cx="8424936" cy="501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3676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07504" y="781769"/>
            <a:ext cx="8928992" cy="775023"/>
          </a:xfrm>
        </p:spPr>
        <p:txBody>
          <a:bodyPr/>
          <a:lstStyle/>
          <a:p>
            <a:r>
              <a:rPr lang="ru-RU" altLang="ru-RU" sz="2400" b="1" kern="1200" dirty="0">
                <a:solidFill>
                  <a:srgbClr val="CC0000"/>
                </a:solidFill>
                <a:latin typeface="Arial" charset="0"/>
              </a:rPr>
              <a:t>Технология разработки и применения предметно-ориентированных вычислительных сред</a:t>
            </a:r>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772816"/>
            <a:ext cx="5772924" cy="4686310"/>
          </a:xfrm>
          <a:prstGeom prst="rect">
            <a:avLst/>
          </a:prstGeom>
        </p:spPr>
      </p:pic>
      <p:sp>
        <p:nvSpPr>
          <p:cNvPr id="5" name="TextBox 4"/>
          <p:cNvSpPr txBox="1"/>
          <p:nvPr/>
        </p:nvSpPr>
        <p:spPr>
          <a:xfrm>
            <a:off x="6228184" y="1764680"/>
            <a:ext cx="2808312" cy="4616648"/>
          </a:xfrm>
          <a:prstGeom prst="rect">
            <a:avLst/>
          </a:prstGeom>
          <a:noFill/>
        </p:spPr>
        <p:txBody>
          <a:bodyPr wrap="square" rtlCol="0">
            <a:spAutoFit/>
          </a:bodyPr>
          <a:lstStyle/>
          <a:p>
            <a:pPr>
              <a:spcAft>
                <a:spcPts val="600"/>
              </a:spcAft>
            </a:pPr>
            <a:r>
              <a:rPr lang="ru-RU" sz="1700" dirty="0">
                <a:solidFill>
                  <a:srgbClr val="0033CC"/>
                </a:solidFill>
              </a:rPr>
              <a:t>Разработана новая технология разработки и применения предметно-ориентированных гетерогенных распределенных вычислительных сред, интегрирующих </a:t>
            </a:r>
            <a:r>
              <a:rPr lang="en-US" sz="1700" dirty="0">
                <a:solidFill>
                  <a:srgbClr val="0033CC"/>
                </a:solidFill>
              </a:rPr>
              <a:t>Grid</a:t>
            </a:r>
            <a:r>
              <a:rPr lang="ru-RU" sz="1700" dirty="0">
                <a:solidFill>
                  <a:srgbClr val="0033CC"/>
                </a:solidFill>
              </a:rPr>
              <a:t> и облачные вычисления.</a:t>
            </a:r>
          </a:p>
          <a:p>
            <a:pPr>
              <a:spcAft>
                <a:spcPts val="600"/>
              </a:spcAft>
            </a:pPr>
            <a:r>
              <a:rPr lang="ru-RU" sz="1700" dirty="0">
                <a:solidFill>
                  <a:srgbClr val="0033CC"/>
                </a:solidFill>
              </a:rPr>
              <a:t>С ее помощью создана специализированная среда для решения важных практических задач исследования направлений развития топливо-энергетического комплекса.</a:t>
            </a:r>
          </a:p>
        </p:txBody>
      </p:sp>
    </p:spTree>
    <p:extLst>
      <p:ext uri="{BB962C8B-B14F-4D97-AF65-F5344CB8AC3E}">
        <p14:creationId xmlns:p14="http://schemas.microsoft.com/office/powerpoint/2010/main" val="7985535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a:xfrm>
            <a:off x="107504" y="781769"/>
            <a:ext cx="8928992" cy="1143000"/>
          </a:xfrm>
        </p:spPr>
        <p:txBody>
          <a:bodyPr/>
          <a:lstStyle/>
          <a:p>
            <a:r>
              <a:rPr lang="ru-RU" altLang="ru-RU" sz="2400" b="1" kern="1200" dirty="0">
                <a:solidFill>
                  <a:srgbClr val="CC0000"/>
                </a:solidFill>
                <a:latin typeface="Arial" charset="0"/>
                <a:ea typeface="+mn-ea"/>
                <a:cs typeface="+mn-cs"/>
              </a:rPr>
              <a:t>Мультиагентное управление распределенными </a:t>
            </a:r>
            <a:r>
              <a:rPr lang="ru-RU" altLang="ru-RU" sz="2400" b="1" kern="1200" dirty="0" smtClean="0">
                <a:solidFill>
                  <a:srgbClr val="CC0000"/>
                </a:solidFill>
                <a:latin typeface="Arial" charset="0"/>
                <a:ea typeface="+mn-ea"/>
                <a:cs typeface="+mn-cs"/>
              </a:rPr>
              <a:t>вычислениями</a:t>
            </a:r>
            <a:endParaRPr lang="ru-RU" altLang="ru-RU" sz="2400" b="1" kern="1200" dirty="0">
              <a:solidFill>
                <a:srgbClr val="CC0000"/>
              </a:solidFill>
              <a:latin typeface="Arial" charset="0"/>
              <a:ea typeface="+mn-ea"/>
              <a:cs typeface="+mn-cs"/>
            </a:endParaRPr>
          </a:p>
        </p:txBody>
      </p:sp>
      <p:pic>
        <p:nvPicPr>
          <p:cNvPr id="88068" name="Picture 4" descr="ris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2905" y="1643050"/>
            <a:ext cx="6383805" cy="482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7324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132856"/>
            <a:ext cx="8445624" cy="1143000"/>
          </a:xfrm>
        </p:spPr>
        <p:txBody>
          <a:bodyPr/>
          <a:lstStyle/>
          <a:p>
            <a:r>
              <a:rPr lang="ru-RU" sz="3200" b="1" kern="1200" cap="all" dirty="0">
                <a:solidFill>
                  <a:srgbClr val="CC0000"/>
                </a:solidFill>
                <a:latin typeface="Arial" charset="0"/>
                <a:ea typeface="+mn-ea"/>
                <a:cs typeface="+mn-cs"/>
              </a:rPr>
              <a:t>Международное сотрудничество</a:t>
            </a:r>
            <a:endParaRPr lang="ru-RU" sz="3200" b="1" kern="1200" cap="all" dirty="0">
              <a:solidFill>
                <a:srgbClr val="CC0000"/>
              </a:solidFill>
              <a:latin typeface="Arial" charset="0"/>
              <a:ea typeface="+mn-ea"/>
              <a:cs typeface="+mn-cs"/>
            </a:endParaRPr>
          </a:p>
        </p:txBody>
      </p:sp>
      <p:sp>
        <p:nvSpPr>
          <p:cNvPr id="3" name="Объект 2"/>
          <p:cNvSpPr>
            <a:spLocks noGrp="1"/>
          </p:cNvSpPr>
          <p:nvPr>
            <p:ph idx="1"/>
          </p:nvPr>
        </p:nvSpPr>
        <p:spPr>
          <a:xfrm>
            <a:off x="457200" y="5301208"/>
            <a:ext cx="8229600" cy="824955"/>
          </a:xfrm>
        </p:spPr>
        <p:txBody>
          <a:bodyPr/>
          <a:lstStyle/>
          <a:p>
            <a:endParaRPr lang="ru-RU" dirty="0"/>
          </a:p>
        </p:txBody>
      </p:sp>
    </p:spTree>
    <p:extLst>
      <p:ext uri="{BB962C8B-B14F-4D97-AF65-F5344CB8AC3E}">
        <p14:creationId xmlns:p14="http://schemas.microsoft.com/office/powerpoint/2010/main" val="19872347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51520" y="980728"/>
            <a:ext cx="8640960" cy="5256584"/>
          </a:xfrm>
        </p:spPr>
        <p:txBody>
          <a:bodyPr/>
          <a:lstStyle/>
          <a:p>
            <a:pPr marL="0" indent="0" algn="just">
              <a:buNone/>
            </a:pPr>
            <a:r>
              <a:rPr kumimoji="1" lang="ru-RU" sz="1600" b="1" kern="1200" dirty="0">
                <a:solidFill>
                  <a:schemeClr val="accent2"/>
                </a:solidFill>
              </a:rPr>
              <a:t>Учеными </a:t>
            </a:r>
            <a:r>
              <a:rPr kumimoji="1" lang="ru-RU" sz="1600" b="1" kern="1200" dirty="0">
                <a:solidFill>
                  <a:schemeClr val="accent2"/>
                </a:solidFill>
              </a:rPr>
              <a:t>ИДСТУ СО РАН проводятся совместные исследования и научные мероприятия с научно-образовательными организациями из 9 </a:t>
            </a:r>
            <a:r>
              <a:rPr kumimoji="1" lang="ru-RU" sz="1600" b="1" kern="1200" dirty="0" smtClean="0">
                <a:solidFill>
                  <a:schemeClr val="accent2"/>
                </a:solidFill>
              </a:rPr>
              <a:t>стран:</a:t>
            </a:r>
            <a:endParaRPr kumimoji="1" lang="ru-RU" sz="1600" b="1" kern="1200" dirty="0">
              <a:solidFill>
                <a:schemeClr val="accent2"/>
              </a:solidFill>
            </a:endParaRPr>
          </a:p>
          <a:p>
            <a:pPr algn="just"/>
            <a:r>
              <a:rPr kumimoji="1" lang="ru-RU" sz="1600" b="1" kern="1200" dirty="0">
                <a:solidFill>
                  <a:schemeClr val="accent2"/>
                </a:solidFill>
              </a:rPr>
              <a:t>Институтом </a:t>
            </a:r>
            <a:r>
              <a:rPr kumimoji="1" lang="ru-RU" sz="1600" b="1" kern="1200" dirty="0">
                <a:solidFill>
                  <a:schemeClr val="accent2"/>
                </a:solidFill>
              </a:rPr>
              <a:t>математики Монгольского государственного университета;</a:t>
            </a:r>
          </a:p>
          <a:p>
            <a:r>
              <a:rPr kumimoji="1" lang="ru-RU" sz="1600" b="1" kern="1200" dirty="0">
                <a:solidFill>
                  <a:schemeClr val="accent2"/>
                </a:solidFill>
              </a:rPr>
              <a:t>Институтом </a:t>
            </a:r>
            <a:r>
              <a:rPr kumimoji="1" lang="ru-RU" sz="1600" b="1" kern="1200" dirty="0">
                <a:solidFill>
                  <a:schemeClr val="accent2"/>
                </a:solidFill>
              </a:rPr>
              <a:t>математики Академии наук Республики Чехия;</a:t>
            </a:r>
          </a:p>
          <a:p>
            <a:r>
              <a:rPr kumimoji="1" lang="ru-RU" sz="1600" b="1" kern="1200" dirty="0">
                <a:solidFill>
                  <a:schemeClr val="accent2"/>
                </a:solidFill>
              </a:rPr>
              <a:t>Институтом </a:t>
            </a:r>
            <a:r>
              <a:rPr kumimoji="1" lang="ru-RU" sz="1600" b="1" kern="1200" dirty="0">
                <a:solidFill>
                  <a:schemeClr val="accent2"/>
                </a:solidFill>
              </a:rPr>
              <a:t>национального развития при Администрации Президента Монголии и МАН;</a:t>
            </a:r>
          </a:p>
          <a:p>
            <a:r>
              <a:rPr kumimoji="1" lang="ru-RU" sz="1600" b="1" kern="1200" dirty="0">
                <a:solidFill>
                  <a:schemeClr val="accent2"/>
                </a:solidFill>
              </a:rPr>
              <a:t>Институтом </a:t>
            </a:r>
            <a:r>
              <a:rPr kumimoji="1" lang="ru-RU" sz="1600" b="1" kern="1200" dirty="0">
                <a:solidFill>
                  <a:schemeClr val="accent2"/>
                </a:solidFill>
              </a:rPr>
              <a:t>математики Университета г. </a:t>
            </a:r>
            <a:r>
              <a:rPr kumimoji="1" lang="ru-RU" sz="1600" b="1" kern="1200" dirty="0">
                <a:solidFill>
                  <a:schemeClr val="accent2"/>
                </a:solidFill>
              </a:rPr>
              <a:t>Севилья (Испания</a:t>
            </a:r>
            <a:r>
              <a:rPr kumimoji="1" lang="ru-RU" sz="1600" b="1" kern="1200" dirty="0" smtClean="0">
                <a:solidFill>
                  <a:schemeClr val="accent2"/>
                </a:solidFill>
              </a:rPr>
              <a:t>); </a:t>
            </a:r>
            <a:endParaRPr kumimoji="1" lang="ru-RU" sz="1600" b="1" kern="1200" dirty="0">
              <a:solidFill>
                <a:schemeClr val="accent2"/>
              </a:solidFill>
            </a:endParaRPr>
          </a:p>
          <a:p>
            <a:r>
              <a:rPr kumimoji="1" lang="ru-RU" sz="1600" b="1" kern="1200" dirty="0">
                <a:solidFill>
                  <a:schemeClr val="accent2"/>
                </a:solidFill>
              </a:rPr>
              <a:t>Университетом </a:t>
            </a:r>
            <a:r>
              <a:rPr kumimoji="1" lang="ru-RU" sz="1600" b="1" kern="1200" dirty="0">
                <a:solidFill>
                  <a:schemeClr val="accent2"/>
                </a:solidFill>
              </a:rPr>
              <a:t>г. </a:t>
            </a:r>
            <a:r>
              <a:rPr kumimoji="1" lang="ru-RU" sz="1600" b="1" kern="1200" dirty="0" err="1">
                <a:solidFill>
                  <a:schemeClr val="accent2"/>
                </a:solidFill>
              </a:rPr>
              <a:t>Саннья</a:t>
            </a:r>
            <a:r>
              <a:rPr kumimoji="1" lang="ru-RU" sz="1600" b="1" kern="1200" dirty="0">
                <a:solidFill>
                  <a:schemeClr val="accent2"/>
                </a:solidFill>
              </a:rPr>
              <a:t> (Италия</a:t>
            </a:r>
            <a:r>
              <a:rPr kumimoji="1" lang="ru-RU" sz="1600" b="1" kern="1200" dirty="0" smtClean="0">
                <a:solidFill>
                  <a:schemeClr val="accent2"/>
                </a:solidFill>
              </a:rPr>
              <a:t>);</a:t>
            </a:r>
            <a:endParaRPr kumimoji="1" lang="ru-RU" sz="1600" b="1" kern="1200" dirty="0">
              <a:solidFill>
                <a:schemeClr val="accent2"/>
              </a:solidFill>
            </a:endParaRPr>
          </a:p>
          <a:p>
            <a:r>
              <a:rPr kumimoji="1" lang="ru-RU" sz="1600" b="1" kern="1200" dirty="0">
                <a:solidFill>
                  <a:schemeClr val="accent2"/>
                </a:solidFill>
              </a:rPr>
              <a:t>Институтом </a:t>
            </a:r>
            <a:r>
              <a:rPr kumimoji="1" lang="ru-RU" sz="1600" b="1" kern="1200" dirty="0">
                <a:solidFill>
                  <a:schemeClr val="accent2"/>
                </a:solidFill>
              </a:rPr>
              <a:t>автоматизации Академии наук провинции </a:t>
            </a:r>
            <a:r>
              <a:rPr kumimoji="1" lang="ru-RU" sz="1600" b="1" kern="1200" dirty="0" err="1">
                <a:solidFill>
                  <a:schemeClr val="accent2"/>
                </a:solidFill>
              </a:rPr>
              <a:t>Хэйлунцзян</a:t>
            </a:r>
            <a:r>
              <a:rPr kumimoji="1" lang="ru-RU" sz="1600" b="1" kern="1200" dirty="0">
                <a:solidFill>
                  <a:schemeClr val="accent2"/>
                </a:solidFill>
              </a:rPr>
              <a:t> </a:t>
            </a:r>
            <a:r>
              <a:rPr kumimoji="1" lang="ru-RU" sz="1600" b="1" kern="1200" dirty="0" smtClean="0">
                <a:solidFill>
                  <a:schemeClr val="accent2"/>
                </a:solidFill>
              </a:rPr>
              <a:t>КНР</a:t>
            </a:r>
            <a:r>
              <a:rPr kumimoji="1" lang="ru-RU" sz="1600" b="1" kern="1200" dirty="0">
                <a:solidFill>
                  <a:schemeClr val="accent2"/>
                </a:solidFill>
              </a:rPr>
              <a:t>;</a:t>
            </a:r>
          </a:p>
          <a:p>
            <a:r>
              <a:rPr kumimoji="1" lang="ru-RU" sz="1600" b="1" kern="1200" dirty="0" err="1">
                <a:solidFill>
                  <a:schemeClr val="accent2"/>
                </a:solidFill>
              </a:rPr>
              <a:t>Приштинским</a:t>
            </a:r>
            <a:r>
              <a:rPr kumimoji="1" lang="ru-RU" sz="1600" b="1" kern="1200" dirty="0">
                <a:solidFill>
                  <a:schemeClr val="accent2"/>
                </a:solidFill>
              </a:rPr>
              <a:t> </a:t>
            </a:r>
            <a:r>
              <a:rPr kumimoji="1" lang="ru-RU" sz="1600" b="1" kern="1200" dirty="0">
                <a:solidFill>
                  <a:schemeClr val="accent2"/>
                </a:solidFill>
              </a:rPr>
              <a:t>университетом в Косовской </a:t>
            </a:r>
            <a:r>
              <a:rPr kumimoji="1" lang="ru-RU" sz="1600" b="1" kern="1200" dirty="0" err="1">
                <a:solidFill>
                  <a:schemeClr val="accent2"/>
                </a:solidFill>
              </a:rPr>
              <a:t>Митровице</a:t>
            </a:r>
            <a:r>
              <a:rPr kumimoji="1" lang="ru-RU" sz="1600" b="1" kern="1200" dirty="0">
                <a:solidFill>
                  <a:schemeClr val="accent2"/>
                </a:solidFill>
              </a:rPr>
              <a:t> (Сербия);</a:t>
            </a:r>
          </a:p>
          <a:p>
            <a:r>
              <a:rPr kumimoji="1" lang="ru-RU" sz="1600" b="1" kern="1200" dirty="0">
                <a:solidFill>
                  <a:schemeClr val="accent2"/>
                </a:solidFill>
              </a:rPr>
              <a:t>Школой </a:t>
            </a:r>
            <a:r>
              <a:rPr kumimoji="1" lang="ru-RU" sz="1600" b="1" kern="1200" dirty="0">
                <a:solidFill>
                  <a:schemeClr val="accent2"/>
                </a:solidFill>
              </a:rPr>
              <a:t>бизнеса Монгольского государственного университета;</a:t>
            </a:r>
          </a:p>
          <a:p>
            <a:r>
              <a:rPr kumimoji="1" lang="ru-RU" sz="1600" b="1" kern="1200" dirty="0">
                <a:solidFill>
                  <a:schemeClr val="accent2"/>
                </a:solidFill>
              </a:rPr>
              <a:t>Институтом </a:t>
            </a:r>
            <a:r>
              <a:rPr kumimoji="1" lang="ru-RU" sz="1600" b="1" kern="1200" dirty="0">
                <a:solidFill>
                  <a:schemeClr val="accent2"/>
                </a:solidFill>
              </a:rPr>
              <a:t>географии и геоэкологии Академии наук Монголии;</a:t>
            </a:r>
          </a:p>
          <a:p>
            <a:r>
              <a:rPr kumimoji="1" lang="ru-RU" sz="1600" b="1" kern="1200" dirty="0">
                <a:solidFill>
                  <a:schemeClr val="accent2"/>
                </a:solidFill>
              </a:rPr>
              <a:t>Математички </a:t>
            </a:r>
            <a:r>
              <a:rPr kumimoji="1" lang="ru-RU" sz="1600" b="1" kern="1200" dirty="0">
                <a:solidFill>
                  <a:schemeClr val="accent2"/>
                </a:solidFill>
              </a:rPr>
              <a:t>институт </a:t>
            </a:r>
            <a:r>
              <a:rPr kumimoji="1" lang="ru-RU" sz="1600" b="1" kern="1200" dirty="0" err="1">
                <a:solidFill>
                  <a:schemeClr val="accent2"/>
                </a:solidFill>
              </a:rPr>
              <a:t>Српске</a:t>
            </a:r>
            <a:r>
              <a:rPr kumimoji="1" lang="ru-RU" sz="1600" b="1" kern="1200" dirty="0">
                <a:solidFill>
                  <a:schemeClr val="accent2"/>
                </a:solidFill>
              </a:rPr>
              <a:t> </a:t>
            </a:r>
            <a:r>
              <a:rPr kumimoji="1" lang="ru-RU" sz="1600" b="1" kern="1200" dirty="0" err="1">
                <a:solidFill>
                  <a:schemeClr val="accent2"/>
                </a:solidFill>
              </a:rPr>
              <a:t>академиjе</a:t>
            </a:r>
            <a:r>
              <a:rPr kumimoji="1" lang="ru-RU" sz="1600" b="1" kern="1200" dirty="0">
                <a:solidFill>
                  <a:schemeClr val="accent2"/>
                </a:solidFill>
              </a:rPr>
              <a:t> науке и </a:t>
            </a:r>
            <a:r>
              <a:rPr kumimoji="1" lang="ru-RU" sz="1600" b="1" kern="1200" dirty="0" err="1">
                <a:solidFill>
                  <a:schemeClr val="accent2"/>
                </a:solidFill>
              </a:rPr>
              <a:t>уметности</a:t>
            </a:r>
            <a:r>
              <a:rPr kumimoji="1" lang="ru-RU" sz="1600" b="1" kern="1200" dirty="0">
                <a:solidFill>
                  <a:schemeClr val="accent2"/>
                </a:solidFill>
              </a:rPr>
              <a:t> (Белград, Сербия);</a:t>
            </a:r>
          </a:p>
          <a:p>
            <a:r>
              <a:rPr kumimoji="1" lang="ru-RU" sz="1600" b="1" kern="1200" dirty="0">
                <a:solidFill>
                  <a:schemeClr val="accent2"/>
                </a:solidFill>
              </a:rPr>
              <a:t>Институтом </a:t>
            </a:r>
            <a:r>
              <a:rPr kumimoji="1" lang="ru-RU" sz="1600" b="1" kern="1200" dirty="0">
                <a:solidFill>
                  <a:schemeClr val="accent2"/>
                </a:solidFill>
              </a:rPr>
              <a:t>математики Вьетнамской академии наук и </a:t>
            </a:r>
            <a:r>
              <a:rPr kumimoji="1" lang="ru-RU" sz="1600" b="1" kern="1200" dirty="0" smtClean="0">
                <a:solidFill>
                  <a:schemeClr val="accent2"/>
                </a:solidFill>
              </a:rPr>
              <a:t>технологий;</a:t>
            </a:r>
            <a:endParaRPr kumimoji="1" lang="ru-RU" sz="1600" b="1" kern="1200" dirty="0">
              <a:solidFill>
                <a:schemeClr val="accent2"/>
              </a:solidFill>
            </a:endParaRPr>
          </a:p>
          <a:p>
            <a:r>
              <a:rPr kumimoji="1" lang="ru-RU" sz="1600" b="1" kern="1200" dirty="0" err="1">
                <a:solidFill>
                  <a:schemeClr val="accent2"/>
                </a:solidFill>
              </a:rPr>
              <a:t>Centro</a:t>
            </a:r>
            <a:r>
              <a:rPr kumimoji="1" lang="ru-RU" sz="1600" b="1" kern="1200" dirty="0">
                <a:solidFill>
                  <a:schemeClr val="accent2"/>
                </a:solidFill>
              </a:rPr>
              <a:t> </a:t>
            </a:r>
            <a:r>
              <a:rPr kumimoji="1" lang="ru-RU" sz="1600" b="1" kern="1200" dirty="0" err="1">
                <a:solidFill>
                  <a:schemeClr val="accent2"/>
                </a:solidFill>
              </a:rPr>
              <a:t>de</a:t>
            </a:r>
            <a:r>
              <a:rPr kumimoji="1" lang="ru-RU" sz="1600" b="1" kern="1200" dirty="0">
                <a:solidFill>
                  <a:schemeClr val="accent2"/>
                </a:solidFill>
              </a:rPr>
              <a:t> </a:t>
            </a:r>
            <a:r>
              <a:rPr kumimoji="1" lang="ru-RU" sz="1600" b="1" kern="1200" dirty="0" err="1">
                <a:solidFill>
                  <a:schemeClr val="accent2"/>
                </a:solidFill>
              </a:rPr>
              <a:t>Investigacion</a:t>
            </a:r>
            <a:r>
              <a:rPr kumimoji="1" lang="ru-RU" sz="1600" b="1" kern="1200" dirty="0">
                <a:solidFill>
                  <a:schemeClr val="accent2"/>
                </a:solidFill>
              </a:rPr>
              <a:t> </a:t>
            </a:r>
            <a:r>
              <a:rPr kumimoji="1" lang="ru-RU" sz="1600" b="1" kern="1200" dirty="0" err="1">
                <a:solidFill>
                  <a:schemeClr val="accent2"/>
                </a:solidFill>
              </a:rPr>
              <a:t>Cientifica</a:t>
            </a:r>
            <a:r>
              <a:rPr kumimoji="1" lang="ru-RU" sz="1600" b="1" kern="1200" dirty="0">
                <a:solidFill>
                  <a:schemeClr val="accent2"/>
                </a:solidFill>
              </a:rPr>
              <a:t> y </a:t>
            </a:r>
            <a:r>
              <a:rPr kumimoji="1" lang="ru-RU" sz="1600" b="1" kern="1200" dirty="0" err="1">
                <a:solidFill>
                  <a:schemeClr val="accent2"/>
                </a:solidFill>
              </a:rPr>
              <a:t>de</a:t>
            </a:r>
            <a:r>
              <a:rPr kumimoji="1" lang="ru-RU" sz="1600" b="1" kern="1200" dirty="0">
                <a:solidFill>
                  <a:schemeClr val="accent2"/>
                </a:solidFill>
              </a:rPr>
              <a:t> </a:t>
            </a:r>
            <a:r>
              <a:rPr kumimoji="1" lang="ru-RU" sz="1600" b="1" kern="1200" dirty="0" err="1">
                <a:solidFill>
                  <a:schemeClr val="accent2"/>
                </a:solidFill>
              </a:rPr>
              <a:t>Educacion</a:t>
            </a:r>
            <a:r>
              <a:rPr kumimoji="1" lang="ru-RU" sz="1600" b="1" kern="1200" dirty="0">
                <a:solidFill>
                  <a:schemeClr val="accent2"/>
                </a:solidFill>
              </a:rPr>
              <a:t> </a:t>
            </a:r>
            <a:r>
              <a:rPr kumimoji="1" lang="ru-RU" sz="1600" b="1" kern="1200" dirty="0" err="1">
                <a:solidFill>
                  <a:schemeClr val="accent2"/>
                </a:solidFill>
              </a:rPr>
              <a:t>Superior</a:t>
            </a:r>
            <a:r>
              <a:rPr kumimoji="1" lang="ru-RU" sz="1600" b="1" kern="1200" dirty="0">
                <a:solidFill>
                  <a:schemeClr val="accent2"/>
                </a:solidFill>
              </a:rPr>
              <a:t> </a:t>
            </a:r>
            <a:r>
              <a:rPr kumimoji="1" lang="ru-RU" sz="1600" b="1" kern="1200" dirty="0" err="1">
                <a:solidFill>
                  <a:schemeClr val="accent2"/>
                </a:solidFill>
              </a:rPr>
              <a:t>de</a:t>
            </a:r>
            <a:r>
              <a:rPr kumimoji="1" lang="ru-RU" sz="1600" b="1" kern="1200" dirty="0">
                <a:solidFill>
                  <a:schemeClr val="accent2"/>
                </a:solidFill>
              </a:rPr>
              <a:t> </a:t>
            </a:r>
            <a:r>
              <a:rPr kumimoji="1" lang="ru-RU" sz="1600" b="1" kern="1200" dirty="0" err="1">
                <a:solidFill>
                  <a:schemeClr val="accent2"/>
                </a:solidFill>
              </a:rPr>
              <a:t>Ensenada</a:t>
            </a:r>
            <a:r>
              <a:rPr kumimoji="1" lang="ru-RU" sz="1600" b="1" kern="1200" dirty="0">
                <a:solidFill>
                  <a:schemeClr val="accent2"/>
                </a:solidFill>
              </a:rPr>
              <a:t> (CICESE, Мексика);</a:t>
            </a:r>
          </a:p>
          <a:p>
            <a:r>
              <a:rPr kumimoji="1" lang="ru-RU" sz="1600" b="1" kern="1200" dirty="0">
                <a:solidFill>
                  <a:schemeClr val="accent2"/>
                </a:solidFill>
              </a:rPr>
              <a:t>K.N</a:t>
            </a:r>
            <a:r>
              <a:rPr kumimoji="1" lang="ru-RU" sz="1600" b="1" kern="1200" dirty="0">
                <a:solidFill>
                  <a:schemeClr val="accent2"/>
                </a:solidFill>
              </a:rPr>
              <a:t>. </a:t>
            </a:r>
            <a:r>
              <a:rPr kumimoji="1" lang="ru-RU" sz="1600" b="1" kern="1200" dirty="0" err="1">
                <a:solidFill>
                  <a:schemeClr val="accent2"/>
                </a:solidFill>
              </a:rPr>
              <a:t>Toosi</a:t>
            </a:r>
            <a:r>
              <a:rPr kumimoji="1" lang="ru-RU" sz="1600" b="1" kern="1200" dirty="0">
                <a:solidFill>
                  <a:schemeClr val="accent2"/>
                </a:solidFill>
              </a:rPr>
              <a:t> </a:t>
            </a:r>
            <a:r>
              <a:rPr kumimoji="1" lang="ru-RU" sz="1600" b="1" kern="1200" dirty="0" err="1">
                <a:solidFill>
                  <a:schemeClr val="accent2"/>
                </a:solidFill>
              </a:rPr>
              <a:t>University</a:t>
            </a:r>
            <a:r>
              <a:rPr kumimoji="1" lang="ru-RU" sz="1600" b="1" kern="1200" dirty="0">
                <a:solidFill>
                  <a:schemeClr val="accent2"/>
                </a:solidFill>
              </a:rPr>
              <a:t> </a:t>
            </a:r>
            <a:r>
              <a:rPr kumimoji="1" lang="ru-RU" sz="1600" b="1" kern="1200" dirty="0" err="1">
                <a:solidFill>
                  <a:schemeClr val="accent2"/>
                </a:solidFill>
              </a:rPr>
              <a:t>of</a:t>
            </a:r>
            <a:r>
              <a:rPr kumimoji="1" lang="ru-RU" sz="1600" b="1" kern="1200" dirty="0">
                <a:solidFill>
                  <a:schemeClr val="accent2"/>
                </a:solidFill>
              </a:rPr>
              <a:t> </a:t>
            </a:r>
            <a:r>
              <a:rPr kumimoji="1" lang="ru-RU" sz="1600" b="1" kern="1200" dirty="0" err="1">
                <a:solidFill>
                  <a:schemeClr val="accent2"/>
                </a:solidFill>
              </a:rPr>
              <a:t>Technology</a:t>
            </a:r>
            <a:r>
              <a:rPr kumimoji="1" lang="ru-RU" sz="1600" b="1" kern="1200" dirty="0">
                <a:solidFill>
                  <a:schemeClr val="accent2"/>
                </a:solidFill>
              </a:rPr>
              <a:t> (</a:t>
            </a:r>
            <a:r>
              <a:rPr kumimoji="1" lang="ru-RU" sz="1600" b="1" kern="1200" dirty="0" err="1">
                <a:solidFill>
                  <a:schemeClr val="accent2"/>
                </a:solidFill>
              </a:rPr>
              <a:t>Islamic</a:t>
            </a:r>
            <a:r>
              <a:rPr kumimoji="1" lang="ru-RU" sz="1600" b="1" kern="1200" dirty="0">
                <a:solidFill>
                  <a:schemeClr val="accent2"/>
                </a:solidFill>
              </a:rPr>
              <a:t> </a:t>
            </a:r>
            <a:r>
              <a:rPr kumimoji="1" lang="ru-RU" sz="1600" b="1" kern="1200" dirty="0" err="1">
                <a:solidFill>
                  <a:schemeClr val="accent2"/>
                </a:solidFill>
              </a:rPr>
              <a:t>Republic</a:t>
            </a:r>
            <a:r>
              <a:rPr kumimoji="1" lang="ru-RU" sz="1600" b="1" kern="1200" dirty="0">
                <a:solidFill>
                  <a:schemeClr val="accent2"/>
                </a:solidFill>
              </a:rPr>
              <a:t> </a:t>
            </a:r>
            <a:r>
              <a:rPr kumimoji="1" lang="ru-RU" sz="1600" b="1" kern="1200" dirty="0" err="1">
                <a:solidFill>
                  <a:schemeClr val="accent2"/>
                </a:solidFill>
              </a:rPr>
              <a:t>of</a:t>
            </a:r>
            <a:r>
              <a:rPr kumimoji="1" lang="ru-RU" sz="1600" b="1" kern="1200" dirty="0">
                <a:solidFill>
                  <a:schemeClr val="accent2"/>
                </a:solidFill>
              </a:rPr>
              <a:t> </a:t>
            </a:r>
            <a:r>
              <a:rPr kumimoji="1" lang="ru-RU" sz="1600" b="1" kern="1200" dirty="0" err="1">
                <a:solidFill>
                  <a:schemeClr val="accent2"/>
                </a:solidFill>
              </a:rPr>
              <a:t>Iran</a:t>
            </a:r>
            <a:r>
              <a:rPr kumimoji="1" lang="ru-RU" sz="1600" b="1" kern="1200" dirty="0">
                <a:solidFill>
                  <a:schemeClr val="accent2"/>
                </a:solidFill>
              </a:rPr>
              <a:t>).</a:t>
            </a:r>
          </a:p>
          <a:p>
            <a:endParaRPr kumimoji="1" lang="en-US" sz="1600" b="1" kern="1200" dirty="0">
              <a:solidFill>
                <a:schemeClr val="accent2"/>
              </a:solidFill>
            </a:endParaRPr>
          </a:p>
          <a:p>
            <a:endParaRPr lang="ru-RU" sz="1400" dirty="0"/>
          </a:p>
        </p:txBody>
      </p:sp>
    </p:spTree>
    <p:extLst>
      <p:ext uri="{BB962C8B-B14F-4D97-AF65-F5344CB8AC3E}">
        <p14:creationId xmlns:p14="http://schemas.microsoft.com/office/powerpoint/2010/main" val="24828120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7544" y="836712"/>
            <a:ext cx="8280920" cy="5832648"/>
          </a:xfrm>
        </p:spPr>
        <p:txBody>
          <a:bodyPr/>
          <a:lstStyle/>
          <a:p>
            <a:pPr marL="0" indent="0">
              <a:buNone/>
            </a:pPr>
            <a:r>
              <a:rPr kumimoji="1" lang="ru-RU" sz="1600" b="1" kern="1200" dirty="0">
                <a:solidFill>
                  <a:schemeClr val="accent2"/>
                </a:solidFill>
              </a:rPr>
              <a:t>В рамках </a:t>
            </a:r>
            <a:r>
              <a:rPr kumimoji="1" lang="ru-RU" sz="1600" b="1" kern="1200" dirty="0">
                <a:solidFill>
                  <a:schemeClr val="accent2"/>
                </a:solidFill>
              </a:rPr>
              <a:t>проектов с </a:t>
            </a:r>
            <a:r>
              <a:rPr kumimoji="1" lang="ru-RU" sz="1600" b="1" kern="1200" dirty="0">
                <a:solidFill>
                  <a:schemeClr val="accent2"/>
                </a:solidFill>
              </a:rPr>
              <a:t>институтами  НАН Беларуси, Академии наук Монголии, Академии наук Вьетнама </a:t>
            </a:r>
            <a:r>
              <a:rPr kumimoji="1" lang="ru-RU" sz="1600" b="1" kern="1200" dirty="0" smtClean="0">
                <a:solidFill>
                  <a:schemeClr val="accent2"/>
                </a:solidFill>
              </a:rPr>
              <a:t>выполнены ряд совместных проектов: </a:t>
            </a:r>
            <a:endParaRPr kumimoji="1" lang="ru-RU" sz="1600" b="1" kern="1200" dirty="0">
              <a:solidFill>
                <a:schemeClr val="accent2"/>
              </a:solidFill>
            </a:endParaRPr>
          </a:p>
          <a:p>
            <a:r>
              <a:rPr kumimoji="1" lang="ru-RU" sz="1600" b="1" kern="1200" dirty="0">
                <a:solidFill>
                  <a:schemeClr val="accent2"/>
                </a:solidFill>
              </a:rPr>
              <a:t>Модель </a:t>
            </a:r>
            <a:r>
              <a:rPr kumimoji="1" lang="ru-RU" sz="1600" b="1" kern="1200" dirty="0">
                <a:solidFill>
                  <a:schemeClr val="accent2"/>
                </a:solidFill>
              </a:rPr>
              <a:t>инфраструктуры пространственных данных научных учреждений Монголии. </a:t>
            </a:r>
          </a:p>
          <a:p>
            <a:r>
              <a:rPr kumimoji="1" lang="ru-RU" sz="1600" b="1" kern="1200" dirty="0">
                <a:solidFill>
                  <a:schemeClr val="accent2"/>
                </a:solidFill>
              </a:rPr>
              <a:t>Математическое </a:t>
            </a:r>
            <a:r>
              <a:rPr kumimoji="1" lang="ru-RU" sz="1600" b="1" kern="1200" dirty="0">
                <a:solidFill>
                  <a:schemeClr val="accent2"/>
                </a:solidFill>
              </a:rPr>
              <a:t>моделирование и информационные технологии в задачах оценки и прогнозирования здоровья населения города Улан-Батор в зависимости от социальных, экологических и экономических факторов.</a:t>
            </a:r>
          </a:p>
          <a:p>
            <a:r>
              <a:rPr kumimoji="1" lang="ru-RU" sz="1600" b="1" kern="1200" dirty="0">
                <a:solidFill>
                  <a:schemeClr val="accent2"/>
                </a:solidFill>
              </a:rPr>
              <a:t>Создание </a:t>
            </a:r>
            <a:r>
              <a:rPr kumimoji="1" lang="ru-RU" sz="1600" b="1" kern="1200" dirty="0">
                <a:solidFill>
                  <a:schemeClr val="accent2"/>
                </a:solidFill>
              </a:rPr>
              <a:t>единой информационно-телекоммуникационной сети научных учреждений Монголии.</a:t>
            </a:r>
          </a:p>
          <a:p>
            <a:r>
              <a:rPr kumimoji="1" lang="ru-RU" sz="1600" b="1" kern="1200" dirty="0">
                <a:solidFill>
                  <a:schemeClr val="accent2"/>
                </a:solidFill>
              </a:rPr>
              <a:t>Моделирование </a:t>
            </a:r>
            <a:r>
              <a:rPr kumimoji="1" lang="ru-RU" sz="1600" b="1" kern="1200" dirty="0">
                <a:solidFill>
                  <a:schemeClr val="accent2"/>
                </a:solidFill>
              </a:rPr>
              <a:t>загрязнения атмосферы г. Улан-Батора в зависимости от выбросов промышленных предприятий и автотранспорта, создание программного комплекса на основе ГИС-технологий.</a:t>
            </a:r>
          </a:p>
          <a:p>
            <a:r>
              <a:rPr kumimoji="1" lang="ru-RU" sz="1600" b="1" kern="1200" dirty="0" smtClean="0">
                <a:solidFill>
                  <a:schemeClr val="accent2"/>
                </a:solidFill>
              </a:rPr>
              <a:t>Конструирование </a:t>
            </a:r>
            <a:r>
              <a:rPr kumimoji="1" lang="ru-RU" sz="1600" b="1" kern="1200" dirty="0">
                <a:solidFill>
                  <a:schemeClr val="accent2"/>
                </a:solidFill>
              </a:rPr>
              <a:t>высокоспецифичных низкомолекулярных ингибиторов репликации вируса клещевого энцефалита с использованием специализированной вычислительной инфраструктуры и скрининга активности </a:t>
            </a:r>
            <a:r>
              <a:rPr kumimoji="1" lang="ru-RU" sz="1600" b="1" kern="1200" dirty="0" err="1">
                <a:solidFill>
                  <a:schemeClr val="accent2"/>
                </a:solidFill>
              </a:rPr>
              <a:t>in</a:t>
            </a:r>
            <a:r>
              <a:rPr kumimoji="1" lang="ru-RU" sz="1600" b="1" kern="1200" dirty="0">
                <a:solidFill>
                  <a:schemeClr val="accent2"/>
                </a:solidFill>
              </a:rPr>
              <a:t> </a:t>
            </a:r>
            <a:r>
              <a:rPr kumimoji="1" lang="ru-RU" sz="1600" b="1" kern="1200" dirty="0" err="1">
                <a:solidFill>
                  <a:schemeClr val="accent2"/>
                </a:solidFill>
              </a:rPr>
              <a:t>vitro</a:t>
            </a:r>
            <a:r>
              <a:rPr kumimoji="1" lang="ru-RU" sz="1600" b="1" kern="1200" dirty="0">
                <a:solidFill>
                  <a:schemeClr val="accent2"/>
                </a:solidFill>
              </a:rPr>
              <a:t>» </a:t>
            </a:r>
            <a:r>
              <a:rPr kumimoji="1" lang="ru-RU" sz="1600" b="1" kern="1200" dirty="0" smtClean="0">
                <a:solidFill>
                  <a:schemeClr val="accent2"/>
                </a:solidFill>
              </a:rPr>
              <a:t>(совместный проект с НАН </a:t>
            </a:r>
            <a:r>
              <a:rPr kumimoji="1" lang="ru-RU" sz="1600" b="1" kern="1200" dirty="0">
                <a:solidFill>
                  <a:schemeClr val="accent2"/>
                </a:solidFill>
              </a:rPr>
              <a:t>Беларуси).</a:t>
            </a:r>
          </a:p>
          <a:p>
            <a:r>
              <a:rPr kumimoji="1" lang="ru-RU" sz="1600" b="1" kern="1200" dirty="0" smtClean="0">
                <a:solidFill>
                  <a:schemeClr val="accent2"/>
                </a:solidFill>
              </a:rPr>
              <a:t>Разработка </a:t>
            </a:r>
            <a:r>
              <a:rPr kumimoji="1" lang="ru-RU" sz="1600" b="1" kern="1200" dirty="0">
                <a:solidFill>
                  <a:schemeClr val="accent2"/>
                </a:solidFill>
              </a:rPr>
              <a:t>моделей, методов и алгоритмов для оценки состояния растительных сообществ лесостепной и степной зон с использованием данных космического </a:t>
            </a:r>
            <a:r>
              <a:rPr kumimoji="1" lang="ru-RU" sz="1600" b="1" kern="1200" dirty="0" smtClean="0">
                <a:solidFill>
                  <a:schemeClr val="accent2"/>
                </a:solidFill>
              </a:rPr>
              <a:t>мониторинга </a:t>
            </a:r>
            <a:r>
              <a:rPr kumimoji="1" lang="ru-RU" sz="1600" b="1" kern="1200" dirty="0">
                <a:solidFill>
                  <a:schemeClr val="accent2"/>
                </a:solidFill>
              </a:rPr>
              <a:t>(</a:t>
            </a:r>
            <a:r>
              <a:rPr kumimoji="1" lang="ru-RU" sz="1600" b="1" kern="1200" dirty="0" smtClean="0">
                <a:solidFill>
                  <a:schemeClr val="accent2"/>
                </a:solidFill>
              </a:rPr>
              <a:t>совместный </a:t>
            </a:r>
            <a:r>
              <a:rPr kumimoji="1" lang="ru-RU" sz="1600" b="1" kern="1200" dirty="0">
                <a:solidFill>
                  <a:schemeClr val="accent2"/>
                </a:solidFill>
              </a:rPr>
              <a:t>проект </a:t>
            </a:r>
            <a:r>
              <a:rPr kumimoji="1" lang="ru-RU" sz="1600" b="1" kern="1200" dirty="0" smtClean="0">
                <a:solidFill>
                  <a:schemeClr val="accent2"/>
                </a:solidFill>
              </a:rPr>
              <a:t>с НАН </a:t>
            </a:r>
            <a:r>
              <a:rPr kumimoji="1" lang="ru-RU" sz="1600" b="1" kern="1200" dirty="0">
                <a:solidFill>
                  <a:schemeClr val="accent2"/>
                </a:solidFill>
              </a:rPr>
              <a:t>Украины</a:t>
            </a:r>
            <a:r>
              <a:rPr kumimoji="1" lang="ru-RU" sz="1600" b="1" kern="1200" dirty="0">
                <a:solidFill>
                  <a:schemeClr val="accent2"/>
                </a:solidFill>
              </a:rPr>
              <a:t>).</a:t>
            </a:r>
            <a:r>
              <a:rPr kumimoji="1" lang="ru-RU" sz="1600" b="1" kern="1200" dirty="0">
                <a:solidFill>
                  <a:schemeClr val="accent2"/>
                </a:solidFill>
              </a:rPr>
              <a:t> </a:t>
            </a:r>
          </a:p>
          <a:p>
            <a:endParaRPr lang="ru-RU" sz="1400" dirty="0"/>
          </a:p>
        </p:txBody>
      </p:sp>
    </p:spTree>
    <p:extLst>
      <p:ext uri="{BB962C8B-B14F-4D97-AF65-F5344CB8AC3E}">
        <p14:creationId xmlns:p14="http://schemas.microsoft.com/office/powerpoint/2010/main" val="4906232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64704"/>
            <a:ext cx="8229600" cy="792088"/>
          </a:xfrm>
        </p:spPr>
        <p:txBody>
          <a:bodyPr/>
          <a:lstStyle/>
          <a:p>
            <a:r>
              <a:rPr lang="ru-RU" sz="2400" dirty="0" smtClean="0">
                <a:solidFill>
                  <a:srgbClr val="C00000"/>
                </a:solidFill>
              </a:rPr>
              <a:t>Сотрудничество </a:t>
            </a:r>
            <a:r>
              <a:rPr lang="ru-RU" sz="2400" dirty="0">
                <a:solidFill>
                  <a:srgbClr val="C00000"/>
                </a:solidFill>
              </a:rPr>
              <a:t>с научно-исследовательскими организациями Китая</a:t>
            </a:r>
          </a:p>
        </p:txBody>
      </p:sp>
      <p:sp>
        <p:nvSpPr>
          <p:cNvPr id="3" name="Объект 2"/>
          <p:cNvSpPr>
            <a:spLocks noGrp="1"/>
          </p:cNvSpPr>
          <p:nvPr>
            <p:ph idx="1"/>
          </p:nvPr>
        </p:nvSpPr>
        <p:spPr>
          <a:xfrm>
            <a:off x="457200" y="1600200"/>
            <a:ext cx="8229600" cy="4781128"/>
          </a:xfrm>
        </p:spPr>
        <p:txBody>
          <a:bodyPr/>
          <a:lstStyle/>
          <a:p>
            <a:pPr algn="just"/>
            <a:r>
              <a:rPr kumimoji="1" lang="ru-RU" sz="1600" b="1" kern="1200" dirty="0">
                <a:solidFill>
                  <a:schemeClr val="accent2"/>
                </a:solidFill>
              </a:rPr>
              <a:t>Соглашение с </a:t>
            </a:r>
            <a:r>
              <a:rPr kumimoji="1" lang="ru-RU" sz="1600" b="1" kern="1200" dirty="0">
                <a:solidFill>
                  <a:schemeClr val="accent2"/>
                </a:solidFill>
              </a:rPr>
              <a:t>Институтом автоматизации Академии наук провинции </a:t>
            </a:r>
            <a:r>
              <a:rPr kumimoji="1" lang="ru-RU" sz="1600" b="1" kern="1200" dirty="0" err="1">
                <a:solidFill>
                  <a:schemeClr val="accent2"/>
                </a:solidFill>
              </a:rPr>
              <a:t>Хэйлунцзян</a:t>
            </a:r>
            <a:r>
              <a:rPr kumimoji="1" lang="ru-RU" sz="1600" b="1" kern="1200" dirty="0">
                <a:solidFill>
                  <a:schemeClr val="accent2"/>
                </a:solidFill>
              </a:rPr>
              <a:t> было заключено соглашение по обмену опытом в области разработки интеллектуальных систем поддержки принятия решений муниципального уровня. </a:t>
            </a:r>
            <a:endParaRPr kumimoji="1" lang="ru-RU" sz="1600" b="1" kern="1200" dirty="0">
              <a:solidFill>
                <a:schemeClr val="accent2"/>
              </a:solidFill>
            </a:endParaRPr>
          </a:p>
          <a:p>
            <a:pPr algn="just"/>
            <a:r>
              <a:rPr kumimoji="1" lang="ru-RU" sz="1600" b="1" kern="1200" dirty="0">
                <a:solidFill>
                  <a:schemeClr val="accent2"/>
                </a:solidFill>
              </a:rPr>
              <a:t>Соглашение </a:t>
            </a:r>
            <a:r>
              <a:rPr kumimoji="1" lang="ru-RU" sz="1600" b="1" kern="1200" dirty="0">
                <a:solidFill>
                  <a:schemeClr val="accent2"/>
                </a:solidFill>
              </a:rPr>
              <a:t>между ИДСТУ СО РАН, </a:t>
            </a:r>
            <a:r>
              <a:rPr kumimoji="1" lang="ru-RU" sz="1600" b="1" kern="1200" dirty="0" err="1">
                <a:solidFill>
                  <a:schemeClr val="accent2"/>
                </a:solidFill>
              </a:rPr>
              <a:t>Northwestern</a:t>
            </a:r>
            <a:r>
              <a:rPr kumimoji="1" lang="ru-RU" sz="1600" b="1" kern="1200" dirty="0">
                <a:solidFill>
                  <a:schemeClr val="accent2"/>
                </a:solidFill>
              </a:rPr>
              <a:t> </a:t>
            </a:r>
            <a:r>
              <a:rPr kumimoji="1" lang="ru-RU" sz="1600" b="1" kern="1200" dirty="0" err="1">
                <a:solidFill>
                  <a:schemeClr val="accent2"/>
                </a:solidFill>
              </a:rPr>
              <a:t>Politechnical</a:t>
            </a:r>
            <a:r>
              <a:rPr kumimoji="1" lang="ru-RU" sz="1600" b="1" kern="1200" dirty="0">
                <a:solidFill>
                  <a:schemeClr val="accent2"/>
                </a:solidFill>
              </a:rPr>
              <a:t> </a:t>
            </a:r>
            <a:r>
              <a:rPr kumimoji="1" lang="ru-RU" sz="1600" b="1" kern="1200" dirty="0" err="1">
                <a:solidFill>
                  <a:schemeClr val="accent2"/>
                </a:solidFill>
              </a:rPr>
              <a:t>University</a:t>
            </a:r>
            <a:r>
              <a:rPr kumimoji="1" lang="ru-RU" sz="1600" b="1" kern="1200" dirty="0">
                <a:solidFill>
                  <a:schemeClr val="accent2"/>
                </a:solidFill>
              </a:rPr>
              <a:t> </a:t>
            </a:r>
            <a:r>
              <a:rPr kumimoji="1" lang="ru-RU" sz="1600" b="1" kern="1200" dirty="0" err="1">
                <a:solidFill>
                  <a:schemeClr val="accent2"/>
                </a:solidFill>
              </a:rPr>
              <a:t>School</a:t>
            </a:r>
            <a:r>
              <a:rPr kumimoji="1" lang="ru-RU" sz="1600" b="1" kern="1200" dirty="0">
                <a:solidFill>
                  <a:schemeClr val="accent2"/>
                </a:solidFill>
              </a:rPr>
              <a:t> </a:t>
            </a:r>
            <a:r>
              <a:rPr kumimoji="1" lang="ru-RU" sz="1600" b="1" kern="1200" dirty="0" err="1">
                <a:solidFill>
                  <a:schemeClr val="accent2"/>
                </a:solidFill>
              </a:rPr>
              <a:t>of</a:t>
            </a:r>
            <a:r>
              <a:rPr kumimoji="1" lang="ru-RU" sz="1600" b="1" kern="1200" dirty="0">
                <a:solidFill>
                  <a:schemeClr val="accent2"/>
                </a:solidFill>
              </a:rPr>
              <a:t> </a:t>
            </a:r>
            <a:r>
              <a:rPr kumimoji="1" lang="ru-RU" sz="1600" b="1" kern="1200" dirty="0" err="1">
                <a:solidFill>
                  <a:schemeClr val="accent2"/>
                </a:solidFill>
              </a:rPr>
              <a:t>Marine</a:t>
            </a:r>
            <a:r>
              <a:rPr kumimoji="1" lang="ru-RU" sz="1600" b="1" kern="1200" dirty="0">
                <a:solidFill>
                  <a:schemeClr val="accent2"/>
                </a:solidFill>
              </a:rPr>
              <a:t> </a:t>
            </a:r>
            <a:r>
              <a:rPr kumimoji="1" lang="ru-RU" sz="1600" b="1" kern="1200" dirty="0" err="1">
                <a:solidFill>
                  <a:schemeClr val="accent2"/>
                </a:solidFill>
              </a:rPr>
              <a:t>Science</a:t>
            </a:r>
            <a:r>
              <a:rPr kumimoji="1" lang="ru-RU" sz="1600" b="1" kern="1200" dirty="0">
                <a:solidFill>
                  <a:schemeClr val="accent2"/>
                </a:solidFill>
              </a:rPr>
              <a:t> </a:t>
            </a:r>
            <a:r>
              <a:rPr kumimoji="1" lang="ru-RU" sz="1600" b="1" kern="1200" dirty="0" err="1">
                <a:solidFill>
                  <a:schemeClr val="accent2"/>
                </a:solidFill>
              </a:rPr>
              <a:t>and</a:t>
            </a:r>
            <a:r>
              <a:rPr kumimoji="1" lang="ru-RU" sz="1600" b="1" kern="1200" dirty="0">
                <a:solidFill>
                  <a:schemeClr val="accent2"/>
                </a:solidFill>
              </a:rPr>
              <a:t> </a:t>
            </a:r>
            <a:r>
              <a:rPr kumimoji="1" lang="ru-RU" sz="1600" b="1" kern="1200" dirty="0" err="1">
                <a:solidFill>
                  <a:schemeClr val="accent2"/>
                </a:solidFill>
              </a:rPr>
              <a:t>Technology</a:t>
            </a:r>
            <a:r>
              <a:rPr kumimoji="1" lang="ru-RU" sz="1600" b="1" kern="1200" dirty="0">
                <a:solidFill>
                  <a:schemeClr val="accent2"/>
                </a:solidFill>
              </a:rPr>
              <a:t> – NWPU-SMST (КНР) и </a:t>
            </a:r>
            <a:r>
              <a:rPr kumimoji="1" lang="ru-RU" sz="1600" b="1" kern="1200" dirty="0" err="1">
                <a:solidFill>
                  <a:schemeClr val="accent2"/>
                </a:solidFill>
              </a:rPr>
              <a:t>Caton</a:t>
            </a:r>
            <a:r>
              <a:rPr kumimoji="1" lang="ru-RU" sz="1600" b="1" kern="1200" dirty="0">
                <a:solidFill>
                  <a:schemeClr val="accent2"/>
                </a:solidFill>
              </a:rPr>
              <a:t> </a:t>
            </a:r>
            <a:r>
              <a:rPr kumimoji="1" lang="ru-RU" sz="1600" b="1" kern="1200" dirty="0" err="1">
                <a:solidFill>
                  <a:schemeClr val="accent2"/>
                </a:solidFill>
              </a:rPr>
              <a:t>Global</a:t>
            </a:r>
            <a:r>
              <a:rPr kumimoji="1" lang="ru-RU" sz="1600" b="1" kern="1200" dirty="0">
                <a:solidFill>
                  <a:schemeClr val="accent2"/>
                </a:solidFill>
              </a:rPr>
              <a:t> </a:t>
            </a:r>
            <a:r>
              <a:rPr kumimoji="1" lang="ru-RU" sz="1600" b="1" kern="1200" dirty="0" err="1">
                <a:solidFill>
                  <a:schemeClr val="accent2"/>
                </a:solidFill>
              </a:rPr>
              <a:t>Technology</a:t>
            </a:r>
            <a:r>
              <a:rPr kumimoji="1" lang="ru-RU" sz="1600" b="1" kern="1200" dirty="0">
                <a:solidFill>
                  <a:schemeClr val="accent2"/>
                </a:solidFill>
              </a:rPr>
              <a:t> </a:t>
            </a:r>
            <a:r>
              <a:rPr kumimoji="1" lang="ru-RU" sz="1600" b="1" kern="1200" dirty="0" err="1">
                <a:solidFill>
                  <a:schemeClr val="accent2"/>
                </a:solidFill>
              </a:rPr>
              <a:t>Co</a:t>
            </a:r>
            <a:r>
              <a:rPr kumimoji="1" lang="ru-RU" sz="1600" b="1" kern="1200" dirty="0">
                <a:solidFill>
                  <a:schemeClr val="accent2"/>
                </a:solidFill>
              </a:rPr>
              <a:t>., </a:t>
            </a:r>
            <a:r>
              <a:rPr kumimoji="1" lang="ru-RU" sz="1600" b="1" kern="1200" dirty="0" err="1">
                <a:solidFill>
                  <a:schemeClr val="accent2"/>
                </a:solidFill>
              </a:rPr>
              <a:t>Ltd</a:t>
            </a:r>
            <a:r>
              <a:rPr kumimoji="1" lang="ru-RU" sz="1600" b="1" kern="1200" dirty="0">
                <a:solidFill>
                  <a:schemeClr val="accent2"/>
                </a:solidFill>
              </a:rPr>
              <a:t> (Пекин, КНР) о проведении совместных исследований и разработок в областях подводной акустики и оптики, создания новых технологий, моделей и алгоритмов, а также конкретных устройств для подводной робототехники. </a:t>
            </a:r>
            <a:endParaRPr kumimoji="1" lang="ru-RU" sz="1600" b="1" kern="1200" dirty="0" smtClean="0">
              <a:solidFill>
                <a:schemeClr val="accent2"/>
              </a:solidFill>
            </a:endParaRPr>
          </a:p>
          <a:p>
            <a:pPr algn="just"/>
            <a:endParaRPr kumimoji="1" lang="ru-RU" sz="1600" b="1" kern="1200" dirty="0">
              <a:solidFill>
                <a:schemeClr val="accent2"/>
              </a:solidFill>
            </a:endParaRPr>
          </a:p>
          <a:p>
            <a:pPr algn="just"/>
            <a:endParaRPr kumimoji="1" lang="ru-RU" sz="1600" b="1" kern="1200" dirty="0">
              <a:solidFill>
                <a:schemeClr val="accent2"/>
              </a:solidFill>
            </a:endParaRPr>
          </a:p>
          <a:p>
            <a:pPr marL="0" indent="0" algn="just">
              <a:buNone/>
            </a:pPr>
            <a:r>
              <a:rPr kumimoji="1" lang="ru-RU" sz="1600" b="1" kern="1200" dirty="0">
                <a:solidFill>
                  <a:schemeClr val="accent2"/>
                </a:solidFill>
              </a:rPr>
              <a:t>В </a:t>
            </a:r>
            <a:r>
              <a:rPr kumimoji="1" lang="ru-RU" sz="1600" b="1" kern="1200" dirty="0">
                <a:solidFill>
                  <a:schemeClr val="accent2"/>
                </a:solidFill>
              </a:rPr>
              <a:t>результате сотрудничества в 2016 году с </a:t>
            </a:r>
            <a:r>
              <a:rPr kumimoji="1" lang="ru-RU" sz="1600" b="1" kern="1200" dirty="0" err="1">
                <a:solidFill>
                  <a:schemeClr val="accent2"/>
                </a:solidFill>
              </a:rPr>
              <a:t>Caton</a:t>
            </a:r>
            <a:r>
              <a:rPr kumimoji="1" lang="ru-RU" sz="1600" b="1" kern="1200" dirty="0">
                <a:solidFill>
                  <a:schemeClr val="accent2"/>
                </a:solidFill>
              </a:rPr>
              <a:t> </a:t>
            </a:r>
            <a:r>
              <a:rPr kumimoji="1" lang="ru-RU" sz="1600" b="1" kern="1200" dirty="0" err="1">
                <a:solidFill>
                  <a:schemeClr val="accent2"/>
                </a:solidFill>
              </a:rPr>
              <a:t>Global</a:t>
            </a:r>
            <a:r>
              <a:rPr kumimoji="1" lang="ru-RU" sz="1600" b="1" kern="1200" dirty="0">
                <a:solidFill>
                  <a:schemeClr val="accent2"/>
                </a:solidFill>
              </a:rPr>
              <a:t> </a:t>
            </a:r>
            <a:r>
              <a:rPr kumimoji="1" lang="ru-RU" sz="1600" b="1" kern="1200" dirty="0" err="1">
                <a:solidFill>
                  <a:schemeClr val="accent2"/>
                </a:solidFill>
              </a:rPr>
              <a:t>Technology</a:t>
            </a:r>
            <a:r>
              <a:rPr kumimoji="1" lang="ru-RU" sz="1600" b="1" kern="1200" dirty="0">
                <a:solidFill>
                  <a:schemeClr val="accent2"/>
                </a:solidFill>
              </a:rPr>
              <a:t> </a:t>
            </a:r>
            <a:r>
              <a:rPr kumimoji="1" lang="ru-RU" sz="1600" b="1" kern="1200" dirty="0" err="1">
                <a:solidFill>
                  <a:schemeClr val="accent2"/>
                </a:solidFill>
              </a:rPr>
              <a:t>Co</a:t>
            </a:r>
            <a:r>
              <a:rPr kumimoji="1" lang="ru-RU" sz="1600" b="1" kern="1200" dirty="0">
                <a:solidFill>
                  <a:schemeClr val="accent2"/>
                </a:solidFill>
              </a:rPr>
              <a:t>., </a:t>
            </a:r>
            <a:r>
              <a:rPr kumimoji="1" lang="ru-RU" sz="1600" b="1" kern="1200" dirty="0" err="1">
                <a:solidFill>
                  <a:schemeClr val="accent2"/>
                </a:solidFill>
              </a:rPr>
              <a:t>Ltd</a:t>
            </a:r>
            <a:r>
              <a:rPr kumimoji="1" lang="ru-RU" sz="1600" b="1" kern="1200" dirty="0">
                <a:solidFill>
                  <a:schemeClr val="accent2"/>
                </a:solidFill>
              </a:rPr>
              <a:t> (Пекин, КНР) заключен контракт на разработку программного обеспечения системы </a:t>
            </a:r>
            <a:r>
              <a:rPr kumimoji="1" lang="ru-RU" sz="1600" b="1" kern="1200" dirty="0" err="1">
                <a:solidFill>
                  <a:schemeClr val="accent2"/>
                </a:solidFill>
              </a:rPr>
              <a:t>Satelite</a:t>
            </a:r>
            <a:r>
              <a:rPr kumimoji="1" lang="ru-RU" sz="1600" b="1" kern="1200" dirty="0">
                <a:solidFill>
                  <a:schemeClr val="accent2"/>
                </a:solidFill>
              </a:rPr>
              <a:t> AIS, обеспечивающей возможность обработки принимаемых спутником сигналов AIS, в том числе в случае их перекрытия для задач управления  речным пароходством</a:t>
            </a:r>
            <a:r>
              <a:rPr kumimoji="1" lang="ru-RU" sz="1600" b="1" kern="1200" dirty="0" smtClean="0">
                <a:solidFill>
                  <a:schemeClr val="accent2"/>
                </a:solidFill>
              </a:rPr>
              <a:t>. В рамках 1-го этапа проекта разработаны алгоритмы обработки сигналов </a:t>
            </a:r>
            <a:r>
              <a:rPr kumimoji="1" lang="en-US" sz="1600" b="1" kern="1200" dirty="0" smtClean="0">
                <a:solidFill>
                  <a:schemeClr val="accent2"/>
                </a:solidFill>
              </a:rPr>
              <a:t>AIS</a:t>
            </a:r>
            <a:r>
              <a:rPr kumimoji="1" lang="ru-RU" sz="1600" b="1" kern="1200" dirty="0" smtClean="0">
                <a:solidFill>
                  <a:schemeClr val="accent2"/>
                </a:solidFill>
              </a:rPr>
              <a:t> и разделения перекрывающихся сигналов </a:t>
            </a:r>
            <a:r>
              <a:rPr kumimoji="1" lang="en-US" sz="1600" b="1" kern="1200" dirty="0" smtClean="0">
                <a:solidFill>
                  <a:schemeClr val="accent2"/>
                </a:solidFill>
              </a:rPr>
              <a:t>AIS</a:t>
            </a:r>
            <a:r>
              <a:rPr kumimoji="1" lang="ru-RU" sz="1600" b="1" kern="1200" dirty="0" smtClean="0">
                <a:solidFill>
                  <a:schemeClr val="accent2"/>
                </a:solidFill>
              </a:rPr>
              <a:t>.</a:t>
            </a:r>
            <a:endParaRPr kumimoji="1" lang="ru-RU" sz="1600" b="1" kern="1200" dirty="0">
              <a:solidFill>
                <a:schemeClr val="accent2"/>
              </a:solidFill>
            </a:endParaRPr>
          </a:p>
          <a:p>
            <a:endParaRPr lang="ru-RU" sz="16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6090" y="4113377"/>
            <a:ext cx="1634102" cy="611767"/>
          </a:xfrm>
          <a:prstGeom prst="rect">
            <a:avLst/>
          </a:prstGeom>
        </p:spPr>
      </p:pic>
      <p:pic>
        <p:nvPicPr>
          <p:cNvPr id="5" name="Picture 10" descr="isd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113377"/>
            <a:ext cx="638210" cy="61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3928" y="4221088"/>
            <a:ext cx="765878" cy="440380"/>
          </a:xfrm>
          <a:prstGeom prst="rect">
            <a:avLst/>
          </a:prstGeom>
        </p:spPr>
      </p:pic>
    </p:spTree>
    <p:extLst>
      <p:ext uri="{BB962C8B-B14F-4D97-AF65-F5344CB8AC3E}">
        <p14:creationId xmlns:p14="http://schemas.microsoft.com/office/powerpoint/2010/main" val="6387803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79388" y="765175"/>
            <a:ext cx="8964612"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ru-RU" altLang="ru-RU" sz="2000" b="1" dirty="0">
                <a:solidFill>
                  <a:srgbClr val="CC0000"/>
                </a:solidFill>
              </a:rPr>
              <a:t>Учеными института разработаны: </a:t>
            </a:r>
          </a:p>
          <a:p>
            <a:pPr eaLnBrk="1" hangingPunct="1">
              <a:spcBef>
                <a:spcPct val="50000"/>
              </a:spcBef>
              <a:buFontTx/>
              <a:buChar char="•"/>
            </a:pPr>
            <a:r>
              <a:rPr lang="ru-RU" altLang="ru-RU" sz="1600" b="1" dirty="0">
                <a:solidFill>
                  <a:schemeClr val="accent2"/>
                </a:solidFill>
              </a:rPr>
              <a:t> методы исследования устойчивости, управляемости и других динамических </a:t>
            </a:r>
          </a:p>
          <a:p>
            <a:pPr eaLnBrk="1" hangingPunct="1"/>
            <a:r>
              <a:rPr lang="ru-RU" altLang="ru-RU" sz="1600" b="1" dirty="0">
                <a:solidFill>
                  <a:schemeClr val="accent2"/>
                </a:solidFill>
              </a:rPr>
              <a:t>  свойств сложных систем, </a:t>
            </a:r>
          </a:p>
          <a:p>
            <a:pPr eaLnBrk="1" hangingPunct="1">
              <a:spcBef>
                <a:spcPct val="50000"/>
              </a:spcBef>
              <a:buFontTx/>
              <a:buChar char="•"/>
            </a:pPr>
            <a:r>
              <a:rPr lang="ru-RU" altLang="ru-RU" sz="1600" b="1" dirty="0">
                <a:solidFill>
                  <a:schemeClr val="accent2"/>
                </a:solidFill>
              </a:rPr>
              <a:t> методы оптимального управления, </a:t>
            </a:r>
          </a:p>
          <a:p>
            <a:pPr eaLnBrk="1" hangingPunct="1">
              <a:spcBef>
                <a:spcPct val="50000"/>
              </a:spcBef>
              <a:buFontTx/>
              <a:buChar char="•"/>
            </a:pPr>
            <a:r>
              <a:rPr lang="ru-RU" altLang="ru-RU" sz="1600" b="1" dirty="0">
                <a:solidFill>
                  <a:schemeClr val="accent2"/>
                </a:solidFill>
              </a:rPr>
              <a:t> методы управления, в том числе разрывными системами,</a:t>
            </a:r>
          </a:p>
          <a:p>
            <a:pPr eaLnBrk="1" hangingPunct="1">
              <a:spcBef>
                <a:spcPct val="50000"/>
              </a:spcBef>
              <a:buFontTx/>
              <a:buChar char="•"/>
            </a:pPr>
            <a:r>
              <a:rPr lang="ru-RU" altLang="ru-RU" sz="1600" b="1" dirty="0">
                <a:solidFill>
                  <a:schemeClr val="accent2"/>
                </a:solidFill>
              </a:rPr>
              <a:t> методы идентификации динамических систем,</a:t>
            </a:r>
          </a:p>
          <a:p>
            <a:pPr eaLnBrk="1" hangingPunct="1">
              <a:spcBef>
                <a:spcPct val="50000"/>
              </a:spcBef>
              <a:buFontTx/>
              <a:buChar char="•"/>
            </a:pPr>
            <a:r>
              <a:rPr lang="ru-RU" altLang="ru-RU" sz="1600" b="1" dirty="0">
                <a:solidFill>
                  <a:schemeClr val="accent2"/>
                </a:solidFill>
              </a:rPr>
              <a:t> методы отыскания явных решений интегро-дифференциальных систем </a:t>
            </a:r>
          </a:p>
          <a:p>
            <a:pPr eaLnBrk="1" hangingPunct="1"/>
            <a:r>
              <a:rPr lang="ru-RU" altLang="ru-RU" sz="1600" b="1" dirty="0">
                <a:solidFill>
                  <a:schemeClr val="accent2"/>
                </a:solidFill>
              </a:rPr>
              <a:t>  уравнений типа Власова-</a:t>
            </a:r>
            <a:r>
              <a:rPr lang="ru-RU" altLang="ru-RU" sz="1600" b="1" dirty="0" err="1">
                <a:solidFill>
                  <a:schemeClr val="accent2"/>
                </a:solidFill>
              </a:rPr>
              <a:t>Максвела</a:t>
            </a:r>
            <a:r>
              <a:rPr lang="ru-RU" altLang="ru-RU" sz="1600" b="1" dirty="0">
                <a:solidFill>
                  <a:schemeClr val="accent2"/>
                </a:solidFill>
              </a:rPr>
              <a:t> и др., </a:t>
            </a:r>
          </a:p>
          <a:p>
            <a:pPr eaLnBrk="1" hangingPunct="1">
              <a:spcBef>
                <a:spcPct val="50000"/>
              </a:spcBef>
              <a:buFontTx/>
              <a:buChar char="•"/>
            </a:pPr>
            <a:r>
              <a:rPr lang="ru-RU" altLang="ru-RU" sz="1600" b="1" dirty="0">
                <a:solidFill>
                  <a:schemeClr val="accent2"/>
                </a:solidFill>
              </a:rPr>
              <a:t> численные методы построения разностных схем для дифференциальных и </a:t>
            </a:r>
          </a:p>
          <a:p>
            <a:pPr eaLnBrk="1" hangingPunct="1"/>
            <a:r>
              <a:rPr lang="ru-RU" altLang="ru-RU" sz="1600" b="1" dirty="0">
                <a:solidFill>
                  <a:schemeClr val="accent2"/>
                </a:solidFill>
              </a:rPr>
              <a:t>  интегральных уравнений, </a:t>
            </a:r>
          </a:p>
          <a:p>
            <a:pPr eaLnBrk="1" hangingPunct="1">
              <a:spcBef>
                <a:spcPct val="50000"/>
              </a:spcBef>
              <a:buFontTx/>
              <a:buChar char="•"/>
            </a:pPr>
            <a:r>
              <a:rPr lang="ru-RU" altLang="ru-RU" sz="1600" b="1" dirty="0">
                <a:solidFill>
                  <a:schemeClr val="accent2"/>
                </a:solidFill>
              </a:rPr>
              <a:t> методы и модели автоматизации планирования и управления вычислениями в </a:t>
            </a:r>
          </a:p>
          <a:p>
            <a:pPr eaLnBrk="1" hangingPunct="1"/>
            <a:r>
              <a:rPr lang="ru-RU" altLang="ru-RU" sz="1600" b="1" dirty="0">
                <a:solidFill>
                  <a:schemeClr val="accent2"/>
                </a:solidFill>
              </a:rPr>
              <a:t>  распределенных вычислительных системах, </a:t>
            </a:r>
          </a:p>
          <a:p>
            <a:pPr eaLnBrk="1" hangingPunct="1">
              <a:spcBef>
                <a:spcPct val="50000"/>
              </a:spcBef>
              <a:buFontTx/>
              <a:buChar char="•"/>
            </a:pPr>
            <a:r>
              <a:rPr lang="ru-RU" altLang="ru-RU" sz="1600" b="1" dirty="0">
                <a:solidFill>
                  <a:schemeClr val="accent2"/>
                </a:solidFill>
              </a:rPr>
              <a:t> информационные технологии для решения задач техногенной и </a:t>
            </a:r>
          </a:p>
          <a:p>
            <a:pPr eaLnBrk="1" hangingPunct="1"/>
            <a:r>
              <a:rPr lang="ru-RU" altLang="ru-RU" sz="1600" b="1" dirty="0">
                <a:solidFill>
                  <a:schemeClr val="accent2"/>
                </a:solidFill>
              </a:rPr>
              <a:t>  информационной безопасности, </a:t>
            </a:r>
          </a:p>
          <a:p>
            <a:pPr eaLnBrk="1" hangingPunct="1">
              <a:spcBef>
                <a:spcPct val="50000"/>
              </a:spcBef>
              <a:buFontTx/>
              <a:buChar char="•"/>
            </a:pPr>
            <a:r>
              <a:rPr lang="ru-RU" altLang="ru-RU" sz="1600" b="1" dirty="0">
                <a:solidFill>
                  <a:schemeClr val="accent2"/>
                </a:solidFill>
              </a:rPr>
              <a:t> информационные технологии автоматизации представления и </a:t>
            </a:r>
            <a:r>
              <a:rPr lang="ru-RU" altLang="ru-RU" sz="1600" b="1" dirty="0" err="1">
                <a:solidFill>
                  <a:schemeClr val="accent2"/>
                </a:solidFill>
              </a:rPr>
              <a:t>интеллектной</a:t>
            </a:r>
            <a:r>
              <a:rPr lang="ru-RU" altLang="ru-RU" sz="1600" b="1" dirty="0">
                <a:solidFill>
                  <a:schemeClr val="accent2"/>
                </a:solidFill>
              </a:rPr>
              <a:t> </a:t>
            </a:r>
          </a:p>
          <a:p>
            <a:pPr eaLnBrk="1" hangingPunct="1"/>
            <a:r>
              <a:rPr lang="ru-RU" altLang="ru-RU" sz="1600" b="1" dirty="0">
                <a:solidFill>
                  <a:schemeClr val="accent2"/>
                </a:solidFill>
              </a:rPr>
              <a:t>  обработки данных. </a:t>
            </a:r>
          </a:p>
          <a:p>
            <a:pPr eaLnBrk="1" hangingPunct="1">
              <a:spcBef>
                <a:spcPts val="600"/>
              </a:spcBef>
            </a:pPr>
            <a:r>
              <a:rPr lang="ru-RU" altLang="ru-RU" b="1" dirty="0">
                <a:solidFill>
                  <a:schemeClr val="accent2"/>
                </a:solidFill>
              </a:rPr>
              <a:t>Развитые методы и технологии применены в исследовании систем технической,  эколого-экономической и физической природы.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67248"/>
            <a:ext cx="8229600" cy="1143000"/>
          </a:xfrm>
        </p:spPr>
        <p:txBody>
          <a:bodyPr/>
          <a:lstStyle/>
          <a:p>
            <a:r>
              <a:rPr lang="ru-RU" dirty="0" smtClean="0">
                <a:solidFill>
                  <a:srgbClr val="C00000"/>
                </a:solidFill>
              </a:rPr>
              <a:t>Инфраструктура</a:t>
            </a:r>
            <a:endParaRPr lang="ru-RU" dirty="0">
              <a:solidFill>
                <a:srgbClr val="C00000"/>
              </a:solidFill>
            </a:endParaRPr>
          </a:p>
        </p:txBody>
      </p:sp>
      <p:sp>
        <p:nvSpPr>
          <p:cNvPr id="3" name="Объект 2"/>
          <p:cNvSpPr>
            <a:spLocks noGrp="1"/>
          </p:cNvSpPr>
          <p:nvPr>
            <p:ph idx="1"/>
          </p:nvPr>
        </p:nvSpPr>
        <p:spPr>
          <a:xfrm>
            <a:off x="457200" y="4581128"/>
            <a:ext cx="8229600" cy="1545035"/>
          </a:xfrm>
        </p:spPr>
        <p:txBody>
          <a:bodyPr/>
          <a:lstStyle/>
          <a:p>
            <a:endParaRPr lang="ru-RU" dirty="0"/>
          </a:p>
        </p:txBody>
      </p:sp>
    </p:spTree>
    <p:extLst>
      <p:ext uri="{BB962C8B-B14F-4D97-AF65-F5344CB8AC3E}">
        <p14:creationId xmlns:p14="http://schemas.microsoft.com/office/powerpoint/2010/main" val="24434322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23850" y="857232"/>
            <a:ext cx="8569325" cy="5724644"/>
          </a:xfrm>
          <a:prstGeom prst="rect">
            <a:avLst/>
          </a:prstGeom>
          <a:noFill/>
          <a:ln>
            <a:noFill/>
          </a:ln>
          <a:effectLst/>
          <a:extLst/>
        </p:spPr>
        <p:txBody>
          <a:bodyPr wrap="square">
            <a:spAutoFit/>
          </a:bodyPr>
          <a:lstStyle/>
          <a:p>
            <a:pPr algn="ctr">
              <a:defRPr/>
            </a:pPr>
            <a:r>
              <a:rPr lang="ru-RU" altLang="ru-RU" sz="2400" b="1" dirty="0" smtClean="0">
                <a:solidFill>
                  <a:srgbClr val="CC0000"/>
                </a:solidFill>
              </a:rPr>
              <a:t>Центр коллективного пользования</a:t>
            </a:r>
          </a:p>
          <a:p>
            <a:pPr algn="ctr">
              <a:defRPr/>
            </a:pPr>
            <a:r>
              <a:rPr lang="ru-RU" altLang="ru-RU" sz="2400" b="1" dirty="0" smtClean="0">
                <a:solidFill>
                  <a:srgbClr val="CC0000"/>
                </a:solidFill>
              </a:rPr>
              <a:t>«Иркутский суперкомпьютерный центр СО РАН»</a:t>
            </a:r>
            <a:endParaRPr lang="ru-RU" altLang="ru-RU" sz="2400" dirty="0" smtClean="0">
              <a:solidFill>
                <a:srgbClr val="CC0000"/>
              </a:solidFill>
            </a:endParaRPr>
          </a:p>
          <a:p>
            <a:pPr algn="ctr">
              <a:defRPr/>
            </a:pPr>
            <a:r>
              <a:rPr lang="en-US" altLang="ru-RU" sz="2000" dirty="0" smtClean="0">
                <a:hlinkClick r:id="rId3"/>
              </a:rPr>
              <a:t>http://hpc.icc.ru</a:t>
            </a:r>
            <a:endParaRPr lang="en-US" altLang="ru-RU" sz="2000" dirty="0" smtClean="0"/>
          </a:p>
          <a:p>
            <a:endParaRPr lang="ru-RU" dirty="0" smtClean="0"/>
          </a:p>
          <a:p>
            <a:r>
              <a:rPr kumimoji="1" lang="ru-RU" sz="2000" dirty="0">
                <a:solidFill>
                  <a:schemeClr val="accent2"/>
                </a:solidFill>
                <a:latin typeface="+mn-lt"/>
              </a:rPr>
              <a:t>«Иркутский суперкомпьютерный центр СО РАН» (ИСКЦ) осуществляет развитие, поддержку и предоставление в коллективное пользование высокопроизводительных вычислительных ресурсов для проведения ресурсоемких расчетов. </a:t>
            </a:r>
          </a:p>
          <a:p>
            <a:endParaRPr kumimoji="1" lang="ru-RU" sz="2000" dirty="0">
              <a:solidFill>
                <a:schemeClr val="accent2"/>
              </a:solidFill>
              <a:latin typeface="+mn-lt"/>
            </a:endParaRPr>
          </a:p>
          <a:p>
            <a:r>
              <a:rPr kumimoji="1" lang="ru-RU" sz="2000" dirty="0">
                <a:solidFill>
                  <a:schemeClr val="accent2"/>
                </a:solidFill>
                <a:latin typeface="+mn-lt"/>
              </a:rPr>
              <a:t>ИСКЦ входит в число суперкомпьютерных ЦКП первой категории ФАНО России. </a:t>
            </a:r>
          </a:p>
          <a:p>
            <a:endParaRPr kumimoji="1" lang="ru-RU" sz="2000" dirty="0">
              <a:solidFill>
                <a:schemeClr val="accent2"/>
              </a:solidFill>
              <a:latin typeface="+mn-lt"/>
            </a:endParaRPr>
          </a:p>
          <a:p>
            <a:r>
              <a:rPr kumimoji="1" lang="ru-RU" sz="2000" dirty="0">
                <a:solidFill>
                  <a:schemeClr val="accent2"/>
                </a:solidFill>
                <a:latin typeface="+mn-lt"/>
              </a:rPr>
              <a:t>Пользователями центра являются более 150 сотрудников научных и образовательных учреждений Сибири и Дальнего Востока, которые выполняют расчеты в таких областях как индустрия </a:t>
            </a:r>
            <a:r>
              <a:rPr kumimoji="1" lang="ru-RU" sz="2000" dirty="0" err="1">
                <a:solidFill>
                  <a:schemeClr val="accent2"/>
                </a:solidFill>
                <a:latin typeface="+mn-lt"/>
              </a:rPr>
              <a:t>наносистем</a:t>
            </a:r>
            <a:r>
              <a:rPr kumimoji="1" lang="ru-RU" sz="2000" dirty="0">
                <a:solidFill>
                  <a:schemeClr val="accent2"/>
                </a:solidFill>
                <a:latin typeface="+mn-lt"/>
              </a:rPr>
              <a:t>, биоинформатика, геномика, энергетическая безопасность, гамма-астрономия, физика плазмы, криптоанализ, исследование сложных информационных систем и других</a:t>
            </a:r>
            <a:r>
              <a:rPr kumimoji="1" lang="ru-RU" sz="2000" dirty="0" smtClean="0">
                <a:solidFill>
                  <a:schemeClr val="accent2"/>
                </a:solidFill>
                <a:latin typeface="+mn-lt"/>
              </a:rPr>
              <a:t>.</a:t>
            </a:r>
            <a:endParaRPr lang="ru-RU" dirty="0" smtClean="0">
              <a:solidFill>
                <a:srgbClr val="333399"/>
              </a:solidFill>
            </a:endParaRPr>
          </a:p>
        </p:txBody>
      </p:sp>
    </p:spTree>
    <p:extLst>
      <p:ext uri="{BB962C8B-B14F-4D97-AF65-F5344CB8AC3E}">
        <p14:creationId xmlns:p14="http://schemas.microsoft.com/office/powerpoint/2010/main" val="2525647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323850" y="857232"/>
            <a:ext cx="8569325" cy="1107996"/>
          </a:xfrm>
          <a:prstGeom prst="rect">
            <a:avLst/>
          </a:prstGeom>
          <a:noFill/>
          <a:ln>
            <a:noFill/>
          </a:ln>
          <a:effectLst/>
          <a:extLst/>
        </p:spPr>
        <p:txBody>
          <a:bodyPr wrap="square">
            <a:spAutoFit/>
          </a:bodyPr>
          <a:lstStyle/>
          <a:p>
            <a:pPr algn="ctr">
              <a:defRPr/>
            </a:pPr>
            <a:r>
              <a:rPr lang="ru-RU" altLang="ru-RU" sz="2400" b="1" dirty="0" smtClean="0">
                <a:solidFill>
                  <a:srgbClr val="CC0000"/>
                </a:solidFill>
              </a:rPr>
              <a:t>Центр коллективного пользования</a:t>
            </a:r>
          </a:p>
          <a:p>
            <a:pPr algn="ctr">
              <a:defRPr/>
            </a:pPr>
            <a:r>
              <a:rPr lang="ru-RU" altLang="ru-RU" sz="2400" b="1" dirty="0" smtClean="0">
                <a:solidFill>
                  <a:srgbClr val="CC0000"/>
                </a:solidFill>
              </a:rPr>
              <a:t>«Иркутский суперкомпьютерный центр СО РАН»</a:t>
            </a:r>
            <a:endParaRPr lang="ru-RU" altLang="ru-RU" sz="2400" dirty="0" smtClean="0">
              <a:solidFill>
                <a:srgbClr val="CC0000"/>
              </a:solidFill>
            </a:endParaRPr>
          </a:p>
          <a:p>
            <a:endParaRPr lang="ru-RU" dirty="0" smtClean="0"/>
          </a:p>
        </p:txBody>
      </p:sp>
      <p:pic>
        <p:nvPicPr>
          <p:cNvPr id="5" name="Picture 11" descr="http://hpc.icc.ru/images/matrosov.jpg"/>
          <p:cNvPicPr>
            <a:picLocks noChangeAspect="1" noChangeArrowheads="1"/>
          </p:cNvPicPr>
          <p:nvPr/>
        </p:nvPicPr>
        <p:blipFill>
          <a:blip r:embed="rId3" cstate="print"/>
          <a:stretch>
            <a:fillRect/>
          </a:stretch>
        </p:blipFill>
        <p:spPr bwMode="auto">
          <a:xfrm>
            <a:off x="785786" y="1928802"/>
            <a:ext cx="5138538" cy="3429024"/>
          </a:xfrm>
          <a:prstGeom prst="rect">
            <a:avLst/>
          </a:prstGeom>
          <a:noFill/>
          <a:ln>
            <a:noFill/>
          </a:ln>
          <a:effectLst>
            <a:outerShdw blurRad="50800" dist="127000" dir="2700000" algn="tl" rotWithShape="0">
              <a:schemeClr val="bg1">
                <a:lumMod val="65000"/>
                <a:alpha val="70000"/>
              </a:schemeClr>
            </a:outerShdw>
          </a:effectLst>
        </p:spPr>
      </p:pic>
      <p:sp>
        <p:nvSpPr>
          <p:cNvPr id="6" name="Прямоугольник 9"/>
          <p:cNvSpPr>
            <a:spLocks noChangeArrowheads="1"/>
          </p:cNvSpPr>
          <p:nvPr/>
        </p:nvSpPr>
        <p:spPr bwMode="auto">
          <a:xfrm>
            <a:off x="6286512" y="1928802"/>
            <a:ext cx="2071702" cy="1815882"/>
          </a:xfrm>
          <a:prstGeom prst="rect">
            <a:avLst/>
          </a:prstGeom>
          <a:noFill/>
          <a:ln w="9525">
            <a:noFill/>
            <a:miter lim="800000"/>
            <a:headEnd/>
            <a:tailEnd/>
          </a:ln>
        </p:spPr>
        <p:txBody>
          <a:bodyPr wrap="square">
            <a:spAutoFit/>
          </a:bodyPr>
          <a:lstStyle/>
          <a:p>
            <a:pPr algn="r"/>
            <a:r>
              <a:rPr lang="ru-RU" sz="1600" b="1" dirty="0" smtClean="0">
                <a:solidFill>
                  <a:srgbClr val="333399"/>
                </a:solidFill>
                <a:latin typeface="Calibri" pitchFamily="34" charset="0"/>
              </a:rPr>
              <a:t>Вычислительный кластер</a:t>
            </a:r>
            <a:r>
              <a:rPr lang="en-US" sz="1600" b="1" dirty="0" smtClean="0">
                <a:solidFill>
                  <a:srgbClr val="333399"/>
                </a:solidFill>
                <a:latin typeface="Calibri" pitchFamily="34" charset="0"/>
              </a:rPr>
              <a:t> </a:t>
            </a:r>
            <a:r>
              <a:rPr lang="ru-RU" sz="1600" b="1" dirty="0" smtClean="0">
                <a:solidFill>
                  <a:srgbClr val="333399"/>
                </a:solidFill>
                <a:latin typeface="Calibri" pitchFamily="34" charset="0"/>
              </a:rPr>
              <a:t>«Академик В.М. Матросов»</a:t>
            </a:r>
          </a:p>
          <a:p>
            <a:pPr algn="r"/>
            <a:endParaRPr lang="ru-RU" sz="1600" b="1" dirty="0" smtClean="0">
              <a:solidFill>
                <a:srgbClr val="333399"/>
              </a:solidFill>
              <a:latin typeface="Calibri" pitchFamily="34" charset="0"/>
            </a:endParaRPr>
          </a:p>
          <a:p>
            <a:pPr algn="r"/>
            <a:r>
              <a:rPr lang="ru-RU" sz="1600" dirty="0" smtClean="0">
                <a:solidFill>
                  <a:srgbClr val="333399"/>
                </a:solidFill>
                <a:latin typeface="Calibri" pitchFamily="34" charset="0"/>
              </a:rPr>
              <a:t>26-е</a:t>
            </a:r>
            <a:r>
              <a:rPr lang="en-US" sz="1600" dirty="0" smtClean="0">
                <a:solidFill>
                  <a:srgbClr val="333399"/>
                </a:solidFill>
                <a:latin typeface="Calibri" pitchFamily="34" charset="0"/>
              </a:rPr>
              <a:t> </a:t>
            </a:r>
            <a:r>
              <a:rPr lang="ru-RU" sz="1600" dirty="0">
                <a:solidFill>
                  <a:srgbClr val="333399"/>
                </a:solidFill>
                <a:latin typeface="Calibri" pitchFamily="34" charset="0"/>
              </a:rPr>
              <a:t>место </a:t>
            </a:r>
            <a:endParaRPr lang="ru-RU" sz="1600" dirty="0" smtClean="0">
              <a:solidFill>
                <a:srgbClr val="333399"/>
              </a:solidFill>
              <a:latin typeface="Calibri" pitchFamily="34" charset="0"/>
            </a:endParaRPr>
          </a:p>
          <a:p>
            <a:pPr algn="r"/>
            <a:r>
              <a:rPr lang="ru-RU" sz="1600" dirty="0" smtClean="0">
                <a:solidFill>
                  <a:srgbClr val="333399"/>
                </a:solidFill>
                <a:latin typeface="Calibri" pitchFamily="34" charset="0"/>
              </a:rPr>
              <a:t>в </a:t>
            </a:r>
            <a:r>
              <a:rPr lang="ru-RU" sz="1600" dirty="0">
                <a:solidFill>
                  <a:srgbClr val="333399"/>
                </a:solidFill>
                <a:latin typeface="Calibri" pitchFamily="34" charset="0"/>
              </a:rPr>
              <a:t>2</a:t>
            </a:r>
            <a:r>
              <a:rPr lang="ru-RU" sz="1600" dirty="0" smtClean="0">
                <a:solidFill>
                  <a:srgbClr val="333399"/>
                </a:solidFill>
                <a:latin typeface="Calibri" pitchFamily="34" charset="0"/>
              </a:rPr>
              <a:t>6-й </a:t>
            </a:r>
            <a:r>
              <a:rPr lang="ru-RU" sz="1600" dirty="0">
                <a:solidFill>
                  <a:srgbClr val="333399"/>
                </a:solidFill>
                <a:latin typeface="Calibri" pitchFamily="34" charset="0"/>
              </a:rPr>
              <a:t>редакции</a:t>
            </a:r>
            <a:r>
              <a:rPr lang="ru-RU" sz="1600" i="1" dirty="0">
                <a:solidFill>
                  <a:srgbClr val="333399"/>
                </a:solidFill>
                <a:latin typeface="Calibri" pitchFamily="34" charset="0"/>
              </a:rPr>
              <a:t> </a:t>
            </a:r>
            <a:endParaRPr lang="ru-RU" sz="1600" i="1" dirty="0" smtClean="0">
              <a:solidFill>
                <a:srgbClr val="333399"/>
              </a:solidFill>
              <a:latin typeface="Calibri" pitchFamily="34" charset="0"/>
            </a:endParaRPr>
          </a:p>
          <a:p>
            <a:pPr algn="r"/>
            <a:r>
              <a:rPr lang="ru-RU" sz="1600" dirty="0" smtClean="0">
                <a:solidFill>
                  <a:srgbClr val="333399"/>
                </a:solidFill>
                <a:latin typeface="Calibri" pitchFamily="34" charset="0"/>
              </a:rPr>
              <a:t>ТОП-50 СНГ</a:t>
            </a:r>
            <a:endParaRPr lang="ru-RU" sz="1600" dirty="0">
              <a:solidFill>
                <a:srgbClr val="333399"/>
              </a:solidFill>
              <a:latin typeface="Calibri" pitchFamily="34" charset="0"/>
            </a:endParaRPr>
          </a:p>
        </p:txBody>
      </p:sp>
      <p:pic>
        <p:nvPicPr>
          <p:cNvPr id="2" name="Рисунок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3805" y="3789040"/>
            <a:ext cx="4176707" cy="2968412"/>
          </a:xfrm>
          <a:prstGeom prst="rect">
            <a:avLst/>
          </a:prstGeom>
        </p:spPr>
      </p:pic>
    </p:spTree>
    <p:extLst>
      <p:ext uri="{BB962C8B-B14F-4D97-AF65-F5344CB8AC3E}">
        <p14:creationId xmlns:p14="http://schemas.microsoft.com/office/powerpoint/2010/main" val="6825428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https://encrypted-tbn1.gstatic.com/images?q=tbn:ANd9GcQ-E2T-_unkvpye3wZvOn9nLs8lQFY142WFChdy6dP21rwnaCYW"/>
          <p:cNvPicPr>
            <a:picLocks noChangeAspect="1" noChangeArrowheads="1"/>
          </p:cNvPicPr>
          <p:nvPr/>
        </p:nvPicPr>
        <p:blipFill>
          <a:blip r:embed="rId3" cstate="print"/>
          <a:srcRect r="25925"/>
          <a:stretch>
            <a:fillRect/>
          </a:stretch>
        </p:blipFill>
        <p:spPr bwMode="auto">
          <a:xfrm>
            <a:off x="6643702" y="4572008"/>
            <a:ext cx="2000264" cy="1928809"/>
          </a:xfrm>
          <a:prstGeom prst="rect">
            <a:avLst/>
          </a:prstGeom>
          <a:noFill/>
          <a:ln w="9525">
            <a:noFill/>
            <a:miter lim="800000"/>
            <a:headEnd/>
            <a:tailEnd/>
          </a:ln>
        </p:spPr>
      </p:pic>
      <p:sp>
        <p:nvSpPr>
          <p:cNvPr id="17412" name="Text Box 4"/>
          <p:cNvSpPr txBox="1">
            <a:spLocks noChangeArrowheads="1"/>
          </p:cNvSpPr>
          <p:nvPr/>
        </p:nvSpPr>
        <p:spPr bwMode="auto">
          <a:xfrm>
            <a:off x="323850" y="857232"/>
            <a:ext cx="8569325" cy="5847755"/>
          </a:xfrm>
          <a:prstGeom prst="rect">
            <a:avLst/>
          </a:prstGeom>
          <a:noFill/>
          <a:ln>
            <a:noFill/>
          </a:ln>
          <a:effectLst/>
          <a:extLst/>
        </p:spPr>
        <p:txBody>
          <a:bodyPr wrap="square">
            <a:spAutoFit/>
          </a:bodyPr>
          <a:lstStyle/>
          <a:p>
            <a:pPr algn="ctr">
              <a:defRPr/>
            </a:pPr>
            <a:r>
              <a:rPr lang="ru-RU" altLang="ru-RU" sz="2400" b="1" dirty="0" smtClean="0">
                <a:solidFill>
                  <a:srgbClr val="CC0000"/>
                </a:solidFill>
              </a:rPr>
              <a:t>Центр коллективного пользования</a:t>
            </a:r>
          </a:p>
          <a:p>
            <a:pPr algn="ctr">
              <a:defRPr/>
            </a:pPr>
            <a:r>
              <a:rPr lang="ru-RU" altLang="ru-RU" sz="2400" b="1" dirty="0" smtClean="0">
                <a:solidFill>
                  <a:srgbClr val="CC0000"/>
                </a:solidFill>
              </a:rPr>
              <a:t>«Иркутский суперкомпьютерный центр СО РАН»</a:t>
            </a:r>
            <a:endParaRPr lang="ru-RU" altLang="ru-RU" sz="2400" dirty="0" smtClean="0">
              <a:solidFill>
                <a:srgbClr val="CC0000"/>
              </a:solidFill>
            </a:endParaRPr>
          </a:p>
          <a:p>
            <a:pPr algn="ctr">
              <a:defRPr/>
            </a:pPr>
            <a:r>
              <a:rPr lang="en-US" altLang="ru-RU" sz="2000" dirty="0" smtClean="0">
                <a:hlinkClick r:id="rId4"/>
              </a:rPr>
              <a:t>http://hpc.icc.ru</a:t>
            </a:r>
            <a:endParaRPr lang="en-US" altLang="ru-RU" sz="2000" dirty="0" smtClean="0"/>
          </a:p>
          <a:p>
            <a:endParaRPr lang="ru-RU" dirty="0" smtClean="0"/>
          </a:p>
          <a:p>
            <a:r>
              <a:rPr lang="ru-RU" dirty="0" smtClean="0">
                <a:solidFill>
                  <a:srgbClr val="333399"/>
                </a:solidFill>
              </a:rPr>
              <a:t>Сферы возможного коммерческого использования высокопроизводительных вычислительных ресурсов ИСКЦ</a:t>
            </a:r>
            <a:r>
              <a:rPr lang="en-US" dirty="0" smtClean="0">
                <a:solidFill>
                  <a:srgbClr val="333399"/>
                </a:solidFill>
              </a:rPr>
              <a:t>:</a:t>
            </a:r>
            <a:endParaRPr lang="ru-RU" dirty="0" smtClean="0">
              <a:solidFill>
                <a:srgbClr val="333399"/>
              </a:solidFill>
            </a:endParaRPr>
          </a:p>
          <a:p>
            <a:endParaRPr lang="en-US" sz="1000" dirty="0" smtClean="0">
              <a:solidFill>
                <a:srgbClr val="333399"/>
              </a:solidFill>
            </a:endParaRPr>
          </a:p>
          <a:p>
            <a:pPr eaLnBrk="1" hangingPunct="1">
              <a:buFont typeface="Arial" charset="0"/>
              <a:buChar char="•"/>
            </a:pPr>
            <a:r>
              <a:rPr lang="en-US" altLang="ru-RU" dirty="0" smtClean="0">
                <a:solidFill>
                  <a:schemeClr val="accent2"/>
                </a:solidFill>
              </a:rPr>
              <a:t>   </a:t>
            </a:r>
            <a:r>
              <a:rPr lang="ru-RU" altLang="ru-RU" dirty="0" smtClean="0">
                <a:solidFill>
                  <a:schemeClr val="accent2"/>
                </a:solidFill>
              </a:rPr>
              <a:t>авиастроение и космос</a:t>
            </a:r>
          </a:p>
          <a:p>
            <a:pPr eaLnBrk="1" hangingPunct="1">
              <a:buFont typeface="Arial" charset="0"/>
              <a:buChar char="•"/>
            </a:pPr>
            <a:r>
              <a:rPr lang="ru-RU" altLang="ru-RU" dirty="0" smtClean="0">
                <a:solidFill>
                  <a:schemeClr val="accent2"/>
                </a:solidFill>
              </a:rPr>
              <a:t>   автомобилестроение </a:t>
            </a:r>
          </a:p>
          <a:p>
            <a:pPr eaLnBrk="1" hangingPunct="1">
              <a:buFont typeface="Arial" charset="0"/>
              <a:buChar char="•"/>
            </a:pPr>
            <a:r>
              <a:rPr lang="ru-RU" altLang="ru-RU" dirty="0" smtClean="0">
                <a:solidFill>
                  <a:schemeClr val="accent2"/>
                </a:solidFill>
              </a:rPr>
              <a:t>   энергетика</a:t>
            </a:r>
          </a:p>
          <a:p>
            <a:pPr eaLnBrk="1" hangingPunct="1">
              <a:buFont typeface="Arial" charset="0"/>
              <a:buChar char="•"/>
            </a:pPr>
            <a:r>
              <a:rPr lang="ru-RU" altLang="ru-RU" dirty="0" smtClean="0">
                <a:solidFill>
                  <a:schemeClr val="accent2"/>
                </a:solidFill>
              </a:rPr>
              <a:t>   металлургия</a:t>
            </a:r>
          </a:p>
          <a:p>
            <a:pPr eaLnBrk="1" hangingPunct="1">
              <a:buFont typeface="Arial" charset="0"/>
              <a:buChar char="•"/>
            </a:pPr>
            <a:r>
              <a:rPr lang="ru-RU" altLang="ru-RU" dirty="0" smtClean="0">
                <a:solidFill>
                  <a:schemeClr val="accent2"/>
                </a:solidFill>
              </a:rPr>
              <a:t>   химическая промышленность</a:t>
            </a:r>
          </a:p>
          <a:p>
            <a:pPr eaLnBrk="1" hangingPunct="1">
              <a:buFont typeface="Arial" charset="0"/>
              <a:buChar char="•"/>
            </a:pPr>
            <a:r>
              <a:rPr lang="ru-RU" altLang="ru-RU" dirty="0" smtClean="0">
                <a:solidFill>
                  <a:schemeClr val="accent2"/>
                </a:solidFill>
              </a:rPr>
              <a:t>   фармацевтика</a:t>
            </a:r>
          </a:p>
          <a:p>
            <a:pPr eaLnBrk="1" hangingPunct="1">
              <a:buFont typeface="Arial" charset="0"/>
              <a:buChar char="•"/>
            </a:pPr>
            <a:r>
              <a:rPr lang="ru-RU" altLang="ru-RU" dirty="0" smtClean="0">
                <a:solidFill>
                  <a:schemeClr val="accent2"/>
                </a:solidFill>
              </a:rPr>
              <a:t>   медицина</a:t>
            </a:r>
          </a:p>
          <a:p>
            <a:pPr eaLnBrk="1" hangingPunct="1">
              <a:buFont typeface="Arial" charset="0"/>
              <a:buChar char="•"/>
            </a:pPr>
            <a:r>
              <a:rPr lang="ru-RU" altLang="ru-RU" dirty="0" smtClean="0">
                <a:solidFill>
                  <a:schemeClr val="accent2"/>
                </a:solidFill>
              </a:rPr>
              <a:t>   геологоразведка</a:t>
            </a:r>
          </a:p>
          <a:p>
            <a:pPr eaLnBrk="1" hangingPunct="1">
              <a:buFont typeface="Arial" charset="0"/>
              <a:buChar char="•"/>
            </a:pPr>
            <a:r>
              <a:rPr lang="ru-RU" altLang="ru-RU" dirty="0" smtClean="0">
                <a:solidFill>
                  <a:schemeClr val="accent2"/>
                </a:solidFill>
              </a:rPr>
              <a:t>   климатические исследования </a:t>
            </a:r>
          </a:p>
          <a:p>
            <a:pPr eaLnBrk="1" hangingPunct="1">
              <a:buFont typeface="Arial" charset="0"/>
              <a:buChar char="•"/>
            </a:pPr>
            <a:r>
              <a:rPr lang="en-US" altLang="ru-RU" dirty="0" smtClean="0">
                <a:solidFill>
                  <a:schemeClr val="accent2"/>
                </a:solidFill>
              </a:rPr>
              <a:t>   </a:t>
            </a:r>
            <a:r>
              <a:rPr lang="ru-RU" altLang="ru-RU" dirty="0" smtClean="0">
                <a:solidFill>
                  <a:schemeClr val="accent2"/>
                </a:solidFill>
              </a:rPr>
              <a:t>управлением транспортными </a:t>
            </a:r>
          </a:p>
          <a:p>
            <a:pPr eaLnBrk="1" hangingPunct="1"/>
            <a:r>
              <a:rPr lang="ru-RU" altLang="ru-RU" dirty="0" smtClean="0">
                <a:solidFill>
                  <a:schemeClr val="accent2"/>
                </a:solidFill>
              </a:rPr>
              <a:t>потоками</a:t>
            </a:r>
          </a:p>
          <a:p>
            <a:pPr eaLnBrk="1" hangingPunct="1">
              <a:buFont typeface="Arial" charset="0"/>
              <a:buChar char="•"/>
            </a:pPr>
            <a:r>
              <a:rPr lang="ru-RU" altLang="ru-RU" dirty="0" smtClean="0">
                <a:solidFill>
                  <a:schemeClr val="accent2"/>
                </a:solidFill>
              </a:rPr>
              <a:t>   экологический мониторинг </a:t>
            </a:r>
          </a:p>
          <a:p>
            <a:pPr eaLnBrk="1" hangingPunct="1"/>
            <a:r>
              <a:rPr lang="ru-RU" altLang="ru-RU" dirty="0" smtClean="0">
                <a:solidFill>
                  <a:schemeClr val="accent2"/>
                </a:solidFill>
              </a:rPr>
              <a:t>и другие</a:t>
            </a:r>
          </a:p>
        </p:txBody>
      </p:sp>
      <p:pic>
        <p:nvPicPr>
          <p:cNvPr id="3" name="Picture 11" descr="explicit_4"/>
          <p:cNvPicPr>
            <a:picLocks noChangeAspect="1" noChangeArrowheads="1"/>
          </p:cNvPicPr>
          <p:nvPr/>
        </p:nvPicPr>
        <p:blipFill>
          <a:blip r:embed="rId5" cstate="print"/>
          <a:srcRect/>
          <a:stretch>
            <a:fillRect/>
          </a:stretch>
        </p:blipFill>
        <p:spPr bwMode="auto">
          <a:xfrm>
            <a:off x="4737130" y="2500306"/>
            <a:ext cx="1692258" cy="1969374"/>
          </a:xfrm>
          <a:prstGeom prst="rect">
            <a:avLst/>
          </a:prstGeom>
          <a:noFill/>
          <a:ln w="9525">
            <a:noFill/>
            <a:miter lim="800000"/>
            <a:headEnd/>
            <a:tailEnd/>
          </a:ln>
        </p:spPr>
      </p:pic>
      <p:pic>
        <p:nvPicPr>
          <p:cNvPr id="5" name="Picture 8"/>
          <p:cNvPicPr>
            <a:picLocks noChangeAspect="1" noChangeArrowheads="1"/>
          </p:cNvPicPr>
          <p:nvPr/>
        </p:nvPicPr>
        <p:blipFill>
          <a:blip r:embed="rId6" cstate="print"/>
          <a:srcRect/>
          <a:stretch>
            <a:fillRect/>
          </a:stretch>
        </p:blipFill>
        <p:spPr bwMode="auto">
          <a:xfrm>
            <a:off x="4786314" y="4429132"/>
            <a:ext cx="2327275" cy="2066925"/>
          </a:xfrm>
          <a:prstGeom prst="rect">
            <a:avLst/>
          </a:prstGeom>
          <a:noFill/>
          <a:ln w="9525">
            <a:noFill/>
            <a:miter lim="800000"/>
            <a:headEnd/>
            <a:tailEnd/>
          </a:ln>
        </p:spPr>
      </p:pic>
      <p:pic>
        <p:nvPicPr>
          <p:cNvPr id="7" name="Picture 11" descr="http://upload.wikimedia.org/wikipedia/commons/thumb/9/9e/Parallel_telomere_quadruple.png/300px-Parallel_telomere_quadruple.png"/>
          <p:cNvPicPr>
            <a:picLocks noChangeAspect="1" noChangeArrowheads="1"/>
          </p:cNvPicPr>
          <p:nvPr/>
        </p:nvPicPr>
        <p:blipFill>
          <a:blip r:embed="rId7" cstate="print"/>
          <a:srcRect/>
          <a:stretch>
            <a:fillRect/>
          </a:stretch>
        </p:blipFill>
        <p:spPr bwMode="auto">
          <a:xfrm>
            <a:off x="6286528" y="2643182"/>
            <a:ext cx="2357438" cy="2152650"/>
          </a:xfrm>
          <a:prstGeom prst="rect">
            <a:avLst/>
          </a:prstGeom>
          <a:noFill/>
          <a:ln w="9525">
            <a:noFill/>
            <a:miter lim="800000"/>
            <a:headEnd/>
            <a:tailEnd/>
          </a:ln>
        </p:spPr>
      </p:pic>
    </p:spTree>
    <p:extLst>
      <p:ext uri="{BB962C8B-B14F-4D97-AF65-F5344CB8AC3E}">
        <p14:creationId xmlns:p14="http://schemas.microsoft.com/office/powerpoint/2010/main" val="4513486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250825" y="857250"/>
            <a:ext cx="8642350" cy="234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b="1" dirty="0" smtClean="0">
                <a:solidFill>
                  <a:srgbClr val="CC0000"/>
                </a:solidFill>
              </a:rPr>
              <a:t>ЦЕНТР КОЛЛЕКТИВНОГО ПОЛЬЗОВАНИЯ </a:t>
            </a:r>
            <a:br>
              <a:rPr lang="ru-RU" altLang="ru-RU" b="1" dirty="0" smtClean="0">
                <a:solidFill>
                  <a:srgbClr val="CC0000"/>
                </a:solidFill>
              </a:rPr>
            </a:br>
            <a:r>
              <a:rPr lang="ru-RU" altLang="ru-RU" b="1" dirty="0" smtClean="0">
                <a:solidFill>
                  <a:srgbClr val="CC0000"/>
                </a:solidFill>
              </a:rPr>
              <a:t>ИНТЕГРИРОВАННАЯ </a:t>
            </a:r>
            <a:r>
              <a:rPr lang="ru-RU" altLang="ru-RU" b="1" dirty="0">
                <a:solidFill>
                  <a:srgbClr val="CC0000"/>
                </a:solidFill>
              </a:rPr>
              <a:t>ИНФОРМАЦИОННО-ВЫЧИСЛИТЕЛЬНАЯ СЕТЬ </a:t>
            </a:r>
            <a:br>
              <a:rPr lang="ru-RU" altLang="ru-RU" b="1" dirty="0">
                <a:solidFill>
                  <a:srgbClr val="CC0000"/>
                </a:solidFill>
              </a:rPr>
            </a:br>
            <a:r>
              <a:rPr lang="ru-RU" altLang="ru-RU" b="1" dirty="0">
                <a:solidFill>
                  <a:srgbClr val="CC0000"/>
                </a:solidFill>
              </a:rPr>
              <a:t>ИРКУТСКОГО РЕГИОНАЛЬНОГО </a:t>
            </a:r>
          </a:p>
          <a:p>
            <a:pPr algn="ctr" eaLnBrk="1" hangingPunct="1"/>
            <a:r>
              <a:rPr lang="ru-RU" altLang="ru-RU" b="1" dirty="0">
                <a:solidFill>
                  <a:srgbClr val="CC0000"/>
                </a:solidFill>
              </a:rPr>
              <a:t>НАУЧНО-ОБРАЗОВАТЕЛЬНОГО КОМПЛЕКСА</a:t>
            </a:r>
            <a:endParaRPr lang="ru-RU" altLang="ru-RU" dirty="0">
              <a:solidFill>
                <a:srgbClr val="CC0000"/>
              </a:solidFill>
            </a:endParaRPr>
          </a:p>
          <a:p>
            <a:pPr eaLnBrk="1" hangingPunct="1">
              <a:spcBef>
                <a:spcPct val="65000"/>
              </a:spcBef>
            </a:pPr>
            <a:r>
              <a:rPr lang="ru-RU" altLang="ru-RU" sz="1600" b="1" dirty="0">
                <a:solidFill>
                  <a:schemeClr val="accent2"/>
                </a:solidFill>
              </a:rPr>
              <a:t>В рамках комплексного проекта информатизации науки и образования в ИНЦ СО РАН создана Интегрированной информационно-вычислительной сеть Иркутского научно-образовательного комплекса (ИИВС ИРНОК) с внутренней пропускной способностью до 1 Гбит/сек и выходом в российские и зарубежные глобальные</a:t>
            </a:r>
            <a:endParaRPr lang="ru-RU" altLang="ru-RU" dirty="0"/>
          </a:p>
        </p:txBody>
      </p:sp>
      <p:sp>
        <p:nvSpPr>
          <p:cNvPr id="39939" name="Rectangle 6"/>
          <p:cNvSpPr>
            <a:spLocks noChangeArrowheads="1"/>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graphicFrame>
        <p:nvGraphicFramePr>
          <p:cNvPr id="39940" name="Object 5"/>
          <p:cNvGraphicFramePr>
            <a:graphicFrameLocks noChangeAspect="1"/>
          </p:cNvGraphicFramePr>
          <p:nvPr>
            <p:extLst>
              <p:ext uri="{D42A27DB-BD31-4B8C-83A1-F6EECF244321}">
                <p14:modId xmlns:p14="http://schemas.microsoft.com/office/powerpoint/2010/main" val="1556703850"/>
              </p:ext>
            </p:extLst>
          </p:nvPr>
        </p:nvGraphicFramePr>
        <p:xfrm>
          <a:off x="24408" y="3194570"/>
          <a:ext cx="4787900" cy="3328987"/>
        </p:xfrm>
        <a:graphic>
          <a:graphicData uri="http://schemas.openxmlformats.org/presentationml/2006/ole">
            <mc:AlternateContent xmlns:mc="http://schemas.openxmlformats.org/markup-compatibility/2006">
              <mc:Choice xmlns:v="urn:schemas-microsoft-com:vml" Requires="v">
                <p:oleObj spid="_x0000_s40011" name="Слайд" r:id="rId3" imgW="4814475" imgH="3334590" progId="PowerPoint.Slide.8">
                  <p:embed/>
                </p:oleObj>
              </mc:Choice>
              <mc:Fallback>
                <p:oleObj name="Слайд" r:id="rId3" imgW="4814475" imgH="3334590" progId="PowerPoint.Slid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8" y="3194570"/>
                        <a:ext cx="4787900"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1" name="Text Box 7"/>
          <p:cNvSpPr txBox="1">
            <a:spLocks noChangeArrowheads="1"/>
          </p:cNvSpPr>
          <p:nvPr/>
        </p:nvSpPr>
        <p:spPr bwMode="auto">
          <a:xfrm>
            <a:off x="4814888" y="3194570"/>
            <a:ext cx="4032250" cy="236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65000"/>
              </a:spcBef>
            </a:pPr>
            <a:r>
              <a:rPr lang="ru-RU" altLang="ru-RU" sz="1600" b="1" dirty="0">
                <a:solidFill>
                  <a:schemeClr val="accent2"/>
                </a:solidFill>
              </a:rPr>
              <a:t>сети. ИИВС объединяет все институты ИНЦ СО РАН, крупнейшие государственные вузы города и организации ВСНЦ СО РАМН. </a:t>
            </a:r>
          </a:p>
          <a:p>
            <a:pPr eaLnBrk="1" hangingPunct="1">
              <a:spcBef>
                <a:spcPct val="55000"/>
              </a:spcBef>
            </a:pPr>
            <a:r>
              <a:rPr lang="ru-RU" altLang="ru-RU" sz="1600" b="1" dirty="0">
                <a:solidFill>
                  <a:schemeClr val="accent2"/>
                </a:solidFill>
              </a:rPr>
              <a:t>ИИВС является региональным узлом доступа к Сети передачи данных СО РАН (СПД СО РАН).</a:t>
            </a:r>
          </a:p>
          <a:p>
            <a:pPr eaLnBrk="1" hangingPunct="1">
              <a:spcBef>
                <a:spcPct val="50000"/>
              </a:spcBef>
            </a:pPr>
            <a:endParaRPr lang="ru-RU" altLang="ru-RU"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107950" y="968375"/>
            <a:ext cx="89281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ru-RU" altLang="ru-RU" b="1">
                <a:solidFill>
                  <a:srgbClr val="CC0000"/>
                </a:solidFill>
              </a:rPr>
              <a:t>СОЗДАНИЕ ИРКУТСКОГО </a:t>
            </a:r>
          </a:p>
          <a:p>
            <a:pPr algn="ctr" eaLnBrk="1" hangingPunct="1"/>
            <a:r>
              <a:rPr lang="ru-RU" altLang="ru-RU" b="1">
                <a:solidFill>
                  <a:srgbClr val="CC0000"/>
                </a:solidFill>
              </a:rPr>
              <a:t>РЕГИОНАЛЬНОГО ДАТА-ЦЕНТРА </a:t>
            </a:r>
          </a:p>
          <a:p>
            <a:pPr algn="ctr" eaLnBrk="1" hangingPunct="1"/>
            <a:r>
              <a:rPr lang="ru-RU" altLang="ru-RU" b="1">
                <a:solidFill>
                  <a:srgbClr val="CC0000"/>
                </a:solidFill>
              </a:rPr>
              <a:t>(ЦЕНТРА ХРАНЕНИЯ И ОБРАБОТКИ ДАННЫХ) </a:t>
            </a:r>
          </a:p>
          <a:p>
            <a:pPr algn="ctr" eaLnBrk="1" hangingPunct="1"/>
            <a:r>
              <a:rPr lang="ru-RU" altLang="ru-RU" b="1">
                <a:solidFill>
                  <a:srgbClr val="CC0000"/>
                </a:solidFill>
              </a:rPr>
              <a:t>И ИНФРАСТРУКТУРЫ НАУЧНЫХ ПРОСТРАНСТВЕННЫХ ДАННЫХ </a:t>
            </a:r>
          </a:p>
          <a:p>
            <a:pPr algn="ctr" eaLnBrk="1" hangingPunct="1"/>
            <a:r>
              <a:rPr lang="ru-RU" altLang="ru-RU" b="1">
                <a:solidFill>
                  <a:srgbClr val="CC0000"/>
                </a:solidFill>
              </a:rPr>
              <a:t>ИНЦ СО РАН ДЛЯ ПОДДЕРЖКИ МЕЖДИСЦИПЛИНАРНЫХ </a:t>
            </a:r>
          </a:p>
          <a:p>
            <a:pPr algn="ctr" eaLnBrk="1" hangingPunct="1"/>
            <a:r>
              <a:rPr lang="ru-RU" altLang="ru-RU" b="1">
                <a:solidFill>
                  <a:srgbClr val="CC0000"/>
                </a:solidFill>
              </a:rPr>
              <a:t>НАУЧНЫХ ИССЛЕДОВАНИЙ</a:t>
            </a:r>
          </a:p>
        </p:txBody>
      </p:sp>
      <p:sp>
        <p:nvSpPr>
          <p:cNvPr id="40963" name="Rectangle 6"/>
          <p:cNvSpPr>
            <a:spLocks noChangeArrowheads="1"/>
          </p:cNvSpPr>
          <p:nvPr/>
        </p:nvSpPr>
        <p:spPr bwMode="auto">
          <a:xfrm>
            <a:off x="0" y="2552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ru-RU" altLang="ru-RU"/>
          </a:p>
        </p:txBody>
      </p:sp>
      <p:graphicFrame>
        <p:nvGraphicFramePr>
          <p:cNvPr id="40964" name="Object 5"/>
          <p:cNvGraphicFramePr>
            <a:graphicFrameLocks noChangeAspect="1"/>
          </p:cNvGraphicFramePr>
          <p:nvPr/>
        </p:nvGraphicFramePr>
        <p:xfrm>
          <a:off x="258763" y="3213100"/>
          <a:ext cx="3305175" cy="2882900"/>
        </p:xfrm>
        <a:graphic>
          <a:graphicData uri="http://schemas.openxmlformats.org/presentationml/2006/ole">
            <mc:AlternateContent xmlns:mc="http://schemas.openxmlformats.org/markup-compatibility/2006">
              <mc:Choice xmlns:v="urn:schemas-microsoft-com:vml" Requires="v">
                <p:oleObj spid="_x0000_s41034" r:id="rId3" imgW="7895175" imgH="6869610" progId="Visio.Drawing.11">
                  <p:embed/>
                </p:oleObj>
              </mc:Choice>
              <mc:Fallback>
                <p:oleObj r:id="rId3" imgW="7895175" imgH="686961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3213100"/>
                        <a:ext cx="3305175"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5" name="Text Box 7"/>
          <p:cNvSpPr txBox="1">
            <a:spLocks noChangeArrowheads="1"/>
          </p:cNvSpPr>
          <p:nvPr/>
        </p:nvSpPr>
        <p:spPr bwMode="auto">
          <a:xfrm>
            <a:off x="3851275" y="2997200"/>
            <a:ext cx="5113338"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60000"/>
              </a:spcBef>
            </a:pPr>
            <a:r>
              <a:rPr lang="ru-RU" altLang="ru-RU" b="1">
                <a:solidFill>
                  <a:schemeClr val="accent2"/>
                </a:solidFill>
              </a:rPr>
              <a:t>Интеграция и развитие интегрированной информационно-вычислительной сети ИРНОК, централизованной системы хранения данных, системы бесперебойного электроснабжения центрального узла ИИВС, вычислительных кластерных систем Суперкомпьютерного центра, уникальных информационных ресурсов, связанных с исследованиями озера Байкал и Байкальской природной территории.</a:t>
            </a:r>
          </a:p>
          <a:p>
            <a:pPr eaLnBrk="1" hangingPunct="1">
              <a:spcBef>
                <a:spcPct val="50000"/>
              </a:spcBef>
            </a:pPr>
            <a:endParaRPr lang="ru-RU" altLang="ru-RU"/>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60848"/>
            <a:ext cx="8229600" cy="1728192"/>
          </a:xfrm>
        </p:spPr>
        <p:txBody>
          <a:bodyPr/>
          <a:lstStyle/>
          <a:p>
            <a:r>
              <a:rPr lang="ru-RU" sz="3200" b="1" kern="1200" cap="all" dirty="0">
                <a:solidFill>
                  <a:srgbClr val="CC0000"/>
                </a:solidFill>
                <a:latin typeface="Arial" charset="0"/>
                <a:ea typeface="+mn-ea"/>
                <a:cs typeface="+mn-cs"/>
              </a:rPr>
              <a:t>Фундаментальные исследования</a:t>
            </a:r>
          </a:p>
        </p:txBody>
      </p:sp>
      <p:sp>
        <p:nvSpPr>
          <p:cNvPr id="3" name="Объект 2"/>
          <p:cNvSpPr>
            <a:spLocks noGrp="1"/>
          </p:cNvSpPr>
          <p:nvPr>
            <p:ph idx="1"/>
          </p:nvPr>
        </p:nvSpPr>
        <p:spPr>
          <a:xfrm>
            <a:off x="457200" y="4077072"/>
            <a:ext cx="8229600" cy="2049091"/>
          </a:xfrm>
        </p:spPr>
        <p:txBody>
          <a:bodyPr/>
          <a:lstStyle/>
          <a:p>
            <a:endParaRPr lang="ru-RU" dirty="0"/>
          </a:p>
        </p:txBody>
      </p:sp>
    </p:spTree>
    <p:extLst>
      <p:ext uri="{BB962C8B-B14F-4D97-AF65-F5344CB8AC3E}">
        <p14:creationId xmlns:p14="http://schemas.microsoft.com/office/powerpoint/2010/main" val="22298345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50825" y="1557338"/>
            <a:ext cx="42545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ru-RU" altLang="ru-RU" sz="2000" b="1" dirty="0">
                <a:solidFill>
                  <a:schemeClr val="accent2"/>
                </a:solidFill>
              </a:rPr>
              <a:t>Впервые в мире построена теория дифференциальных включений с невыпуклой правой частью в </a:t>
            </a:r>
            <a:r>
              <a:rPr lang="ru-RU" altLang="ru-RU" sz="2000" b="1" dirty="0" err="1">
                <a:solidFill>
                  <a:schemeClr val="accent2"/>
                </a:solidFill>
              </a:rPr>
              <a:t>банаховом</a:t>
            </a:r>
            <a:r>
              <a:rPr lang="ru-RU" altLang="ru-RU" sz="2000" b="1" dirty="0">
                <a:solidFill>
                  <a:schemeClr val="accent2"/>
                </a:solidFill>
              </a:rPr>
              <a:t> пространстве с приложениями к задачам вариационного исчисления, оптимального управления, механики и др. </a:t>
            </a:r>
            <a:r>
              <a:rPr lang="ru-RU" altLang="ru-RU" sz="2000" b="1" dirty="0" smtClean="0">
                <a:solidFill>
                  <a:schemeClr val="accent2">
                    <a:lumMod val="60000"/>
                    <a:lumOff val="40000"/>
                  </a:schemeClr>
                </a:solidFill>
              </a:rPr>
              <a:t>(чл.-к. А.А. Толстоногов)</a:t>
            </a:r>
            <a:endParaRPr lang="ru-RU" altLang="ru-RU" sz="2000" b="1" dirty="0">
              <a:solidFill>
                <a:schemeClr val="accent2">
                  <a:lumMod val="60000"/>
                  <a:lumOff val="40000"/>
                </a:schemeClr>
              </a:solidFill>
            </a:endParaRPr>
          </a:p>
          <a:p>
            <a:pPr eaLnBrk="1" hangingPunct="1"/>
            <a:endParaRPr lang="ru-RU" altLang="ru-RU" sz="2000" b="1" dirty="0">
              <a:solidFill>
                <a:schemeClr val="accent2"/>
              </a:solidFill>
            </a:endParaRPr>
          </a:p>
          <a:p>
            <a:pPr eaLnBrk="1" hangingPunct="1"/>
            <a:r>
              <a:rPr lang="ru-RU" altLang="ru-RU" sz="1600" b="1" dirty="0">
                <a:solidFill>
                  <a:schemeClr val="accent2">
                    <a:lumMod val="60000"/>
                    <a:lumOff val="40000"/>
                  </a:schemeClr>
                </a:solidFill>
              </a:rPr>
              <a:t>Цитируемость публикаций – 433</a:t>
            </a:r>
            <a:r>
              <a:rPr lang="ru-RU" altLang="ru-RU" sz="1600" b="1" dirty="0" smtClean="0">
                <a:solidFill>
                  <a:schemeClr val="accent2">
                    <a:lumMod val="60000"/>
                    <a:lumOff val="40000"/>
                  </a:schemeClr>
                </a:solidFill>
              </a:rPr>
              <a:t>, 207 </a:t>
            </a:r>
            <a:r>
              <a:rPr lang="ru-RU" altLang="ru-RU" sz="1600" b="1" dirty="0">
                <a:solidFill>
                  <a:schemeClr val="accent2">
                    <a:lumMod val="60000"/>
                    <a:lumOff val="40000"/>
                  </a:schemeClr>
                </a:solidFill>
              </a:rPr>
              <a:t>авторами (База цитирования Американского математического общества).</a:t>
            </a:r>
          </a:p>
        </p:txBody>
      </p:sp>
      <p:pic>
        <p:nvPicPr>
          <p:cNvPr id="7171" name="Picture 3" descr="_MG_1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92793">
            <a:off x="6299200" y="1052513"/>
            <a:ext cx="218916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_MG_1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85244">
            <a:off x="4837113" y="2708275"/>
            <a:ext cx="224790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ext Box 4"/>
          <p:cNvSpPr txBox="1">
            <a:spLocks noChangeArrowheads="1"/>
          </p:cNvSpPr>
          <p:nvPr/>
        </p:nvSpPr>
        <p:spPr bwMode="auto">
          <a:xfrm>
            <a:off x="252045" y="883386"/>
            <a:ext cx="8705851"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ru-RU" altLang="ru-RU" b="1" dirty="0">
                <a:solidFill>
                  <a:schemeClr val="accent2"/>
                </a:solidFill>
              </a:rPr>
              <a:t>Развиты общая и качественная теория дифференциальных уравнений с разрывной правой частью с приложениями к исследованиям механических систем с сухим трением, управляемым по </a:t>
            </a:r>
            <a:r>
              <a:rPr lang="ru-RU" altLang="ru-RU" b="1" dirty="0" err="1">
                <a:solidFill>
                  <a:schemeClr val="accent2"/>
                </a:solidFill>
              </a:rPr>
              <a:t>лагранжевым</a:t>
            </a:r>
            <a:r>
              <a:rPr lang="ru-RU" altLang="ru-RU" b="1" dirty="0">
                <a:solidFill>
                  <a:schemeClr val="accent2"/>
                </a:solidFill>
              </a:rPr>
              <a:t> системам с разрывными управлениями, систем с запаздыванием </a:t>
            </a:r>
            <a:endParaRPr lang="ru-RU" altLang="ru-RU" b="1" dirty="0" smtClean="0">
              <a:solidFill>
                <a:schemeClr val="accent2"/>
              </a:solidFill>
            </a:endParaRPr>
          </a:p>
          <a:p>
            <a:pPr algn="just"/>
            <a:r>
              <a:rPr lang="ru-RU" altLang="ru-RU" sz="1600" b="1" dirty="0">
                <a:solidFill>
                  <a:schemeClr val="accent2">
                    <a:lumMod val="60000"/>
                    <a:lumOff val="40000"/>
                  </a:schemeClr>
                </a:solidFill>
              </a:rPr>
              <a:t>(д.ф.-м.н. И.А. </a:t>
            </a:r>
            <a:r>
              <a:rPr lang="ru-RU" altLang="ru-RU" sz="1600" b="1" dirty="0" err="1">
                <a:solidFill>
                  <a:schemeClr val="accent2">
                    <a:lumMod val="60000"/>
                    <a:lumOff val="40000"/>
                  </a:schemeClr>
                </a:solidFill>
              </a:rPr>
              <a:t>Финогенко</a:t>
            </a:r>
            <a:r>
              <a:rPr lang="ru-RU" altLang="ru-RU" sz="1600" b="1" dirty="0">
                <a:solidFill>
                  <a:schemeClr val="accent2">
                    <a:lumMod val="60000"/>
                    <a:lumOff val="40000"/>
                  </a:schemeClr>
                </a:solidFill>
              </a:rPr>
              <a:t>).</a:t>
            </a:r>
          </a:p>
          <a:p>
            <a:pPr algn="just">
              <a:spcBef>
                <a:spcPct val="50000"/>
              </a:spcBef>
            </a:pPr>
            <a:endParaRPr lang="ru-RU" altLang="ru-RU" b="1" dirty="0">
              <a:solidFill>
                <a:schemeClr val="accent2"/>
              </a:solidFill>
            </a:endParaRPr>
          </a:p>
        </p:txBody>
      </p:sp>
      <p:pic>
        <p:nvPicPr>
          <p:cNvPr id="106502" name="Picture 6" descr="ph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04" y="2719786"/>
            <a:ext cx="5457547" cy="34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3" name="Text Box 7"/>
          <p:cNvSpPr txBox="1">
            <a:spLocks noChangeArrowheads="1"/>
          </p:cNvSpPr>
          <p:nvPr/>
        </p:nvSpPr>
        <p:spPr bwMode="auto">
          <a:xfrm>
            <a:off x="5708352" y="2348880"/>
            <a:ext cx="323376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ru-RU" altLang="ru-RU" b="1" dirty="0">
                <a:solidFill>
                  <a:srgbClr val="000099"/>
                </a:solidFill>
              </a:rPr>
              <a:t>Фазовая плоскость движения звена манипулятора по заданной </a:t>
            </a:r>
            <a:r>
              <a:rPr lang="ru-RU" altLang="ru-RU" b="1" dirty="0" smtClean="0">
                <a:solidFill>
                  <a:srgbClr val="000099"/>
                </a:solidFill>
              </a:rPr>
              <a:t>траектории  </a:t>
            </a:r>
            <a:r>
              <a:rPr lang="ru-RU" altLang="ru-RU" b="1" dirty="0">
                <a:solidFill>
                  <a:srgbClr val="000099"/>
                </a:solidFill>
              </a:rPr>
              <a:t>(полуокружности). Высокочастотные колебания вызваны реализацией «скользящего режима» </a:t>
            </a:r>
            <a:r>
              <a:rPr lang="ru-RU" altLang="ru-RU" b="1" dirty="0" smtClean="0">
                <a:solidFill>
                  <a:srgbClr val="000099"/>
                </a:solidFill>
              </a:rPr>
              <a:t>по </a:t>
            </a:r>
            <a:r>
              <a:rPr lang="ru-RU" altLang="ru-RU" b="1" dirty="0">
                <a:solidFill>
                  <a:srgbClr val="000099"/>
                </a:solidFill>
              </a:rPr>
              <a:t>целевому множеству </a:t>
            </a:r>
          </a:p>
        </p:txBody>
      </p:sp>
    </p:spTree>
    <p:extLst>
      <p:ext uri="{BB962C8B-B14F-4D97-AF65-F5344CB8AC3E}">
        <p14:creationId xmlns:p14="http://schemas.microsoft.com/office/powerpoint/2010/main" val="926996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5"/>
          <p:cNvGrpSpPr>
            <a:grpSpLocks/>
          </p:cNvGrpSpPr>
          <p:nvPr/>
        </p:nvGrpSpPr>
        <p:grpSpPr bwMode="auto">
          <a:xfrm>
            <a:off x="5220072" y="1196975"/>
            <a:ext cx="3554413" cy="5399088"/>
            <a:chOff x="3755" y="618"/>
            <a:chExt cx="2239" cy="3401"/>
          </a:xfrm>
        </p:grpSpPr>
        <p:pic>
          <p:nvPicPr>
            <p:cNvPr id="8197" name="Picture 6" descr="_MG_1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64370">
              <a:off x="4708" y="618"/>
              <a:ext cx="1286" cy="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7" descr="_MG_1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26992">
              <a:off x="3755" y="1162"/>
              <a:ext cx="1251" cy="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8" descr="_MG_15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55503">
              <a:off x="4572" y="2205"/>
              <a:ext cx="1246"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6" name="Text Box 9"/>
          <p:cNvSpPr txBox="1">
            <a:spLocks noChangeArrowheads="1"/>
          </p:cNvSpPr>
          <p:nvPr/>
        </p:nvSpPr>
        <p:spPr bwMode="auto">
          <a:xfrm>
            <a:off x="179512" y="991709"/>
            <a:ext cx="5040560" cy="566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ru-RU" altLang="ru-RU" b="1" dirty="0">
                <a:solidFill>
                  <a:schemeClr val="accent2"/>
                </a:solidFill>
              </a:rPr>
              <a:t>Построена законченная структурная и качественная теория систем дифференциально-алгебраических </a:t>
            </a:r>
            <a:r>
              <a:rPr lang="ru-RU" altLang="ru-RU" b="1" dirty="0" smtClean="0">
                <a:solidFill>
                  <a:schemeClr val="accent2"/>
                </a:solidFill>
              </a:rPr>
              <a:t>уравнений. Полученные </a:t>
            </a:r>
            <a:r>
              <a:rPr lang="ru-RU" altLang="ru-RU" b="1" dirty="0">
                <a:solidFill>
                  <a:schemeClr val="accent2"/>
                </a:solidFill>
              </a:rPr>
              <a:t>результаты опережают зарубежные аналоги и послужили основой для исследования дифференциально-алгебраических уравнений с частными производными, что является актуальнейшей проблемой данного научного направления в настоящее время. Построенная теория позволяет исследовать динамические </a:t>
            </a:r>
          </a:p>
          <a:p>
            <a:pPr eaLnBrk="1" hangingPunct="1"/>
            <a:r>
              <a:rPr lang="ru-RU" altLang="ru-RU" b="1" dirty="0">
                <a:solidFill>
                  <a:schemeClr val="accent2"/>
                </a:solidFill>
              </a:rPr>
              <a:t>свойства и разрешимость математических моделей, описывающих процессы в электротехнике, химической кинетике, гидродинамике, теплотехнике и других приложениях.</a:t>
            </a:r>
          </a:p>
          <a:p>
            <a:pPr>
              <a:spcBef>
                <a:spcPct val="50000"/>
              </a:spcBef>
            </a:pPr>
            <a:r>
              <a:rPr lang="ru-RU" altLang="ru-RU" sz="1600" b="1" dirty="0" smtClean="0">
                <a:solidFill>
                  <a:schemeClr val="accent2">
                    <a:lumMod val="60000"/>
                    <a:lumOff val="40000"/>
                  </a:schemeClr>
                </a:solidFill>
              </a:rPr>
              <a:t>(д.ф.-м.н. Ю.Е. </a:t>
            </a:r>
            <a:r>
              <a:rPr lang="ru-RU" altLang="ru-RU" sz="1600" b="1" dirty="0" err="1" smtClean="0">
                <a:solidFill>
                  <a:schemeClr val="accent2">
                    <a:lumMod val="60000"/>
                    <a:lumOff val="40000"/>
                  </a:schemeClr>
                </a:solidFill>
              </a:rPr>
              <a:t>Бояринцев</a:t>
            </a:r>
            <a:r>
              <a:rPr lang="ru-RU" altLang="ru-RU" sz="1600" b="1" dirty="0" smtClean="0">
                <a:solidFill>
                  <a:schemeClr val="accent2">
                    <a:lumMod val="60000"/>
                    <a:lumOff val="40000"/>
                  </a:schemeClr>
                </a:solidFill>
              </a:rPr>
              <a:t>, </a:t>
            </a:r>
            <a:br>
              <a:rPr lang="ru-RU" altLang="ru-RU" sz="1600" b="1" dirty="0" smtClean="0">
                <a:solidFill>
                  <a:schemeClr val="accent2">
                    <a:lumMod val="60000"/>
                    <a:lumOff val="40000"/>
                  </a:schemeClr>
                </a:solidFill>
              </a:rPr>
            </a:br>
            <a:r>
              <a:rPr lang="ru-RU" altLang="ru-RU" sz="1600" b="1" dirty="0" smtClean="0">
                <a:solidFill>
                  <a:schemeClr val="accent2">
                    <a:lumMod val="60000"/>
                    <a:lumOff val="40000"/>
                  </a:schemeClr>
                </a:solidFill>
              </a:rPr>
              <a:t>д.ф.-м.н. В.Ф. Чистяков, д.ф.-м.н. А.А. Щеглова).</a:t>
            </a:r>
            <a:endParaRPr lang="ru-RU" altLang="ru-RU" sz="1600" b="1" dirty="0">
              <a:solidFill>
                <a:schemeClr val="accent2">
                  <a:lumMod val="60000"/>
                  <a:lumOff val="40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14633</TotalTime>
  <Words>4732</Words>
  <Application>Microsoft Office PowerPoint</Application>
  <PresentationFormat>Экран (4:3)</PresentationFormat>
  <Paragraphs>415</Paragraphs>
  <Slides>55</Slides>
  <Notes>12</Notes>
  <HiddenSlides>0</HiddenSlides>
  <MMClips>0</MMClips>
  <ScaleCrop>false</ScaleCrop>
  <HeadingPairs>
    <vt:vector size="6" baseType="variant">
      <vt:variant>
        <vt:lpstr>Тема</vt:lpstr>
      </vt:variant>
      <vt:variant>
        <vt:i4>1</vt:i4>
      </vt:variant>
      <vt:variant>
        <vt:lpstr>Внедренные серверы OLE</vt:lpstr>
      </vt:variant>
      <vt:variant>
        <vt:i4>5</vt:i4>
      </vt:variant>
      <vt:variant>
        <vt:lpstr>Заголовки слайдов</vt:lpstr>
      </vt:variant>
      <vt:variant>
        <vt:i4>55</vt:i4>
      </vt:variant>
    </vt:vector>
  </HeadingPairs>
  <TitlesOfParts>
    <vt:vector size="61" baseType="lpstr">
      <vt:lpstr>Оформление по умолчанию</vt:lpstr>
      <vt:lpstr>Формула</vt:lpstr>
      <vt:lpstr>Точечный рисунок</vt:lpstr>
      <vt:lpstr>Equation</vt:lpstr>
      <vt:lpstr>Слайд</vt:lpstr>
      <vt:lpstr>Visio.Drawing.11</vt:lpstr>
      <vt:lpstr>Презентация PowerPoint</vt:lpstr>
      <vt:lpstr>Презентация PowerPoint</vt:lpstr>
      <vt:lpstr>Презентация PowerPoint</vt:lpstr>
      <vt:lpstr>Презентация PowerPoint</vt:lpstr>
      <vt:lpstr>Презентация PowerPoint</vt:lpstr>
      <vt:lpstr>Фундаментальные исследования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Математическая теория управления </vt:lpstr>
      <vt:lpstr>Основные результаты</vt:lpstr>
      <vt:lpstr>Приложения</vt:lpstr>
      <vt:lpstr>Презентация PowerPoint</vt:lpstr>
      <vt:lpstr>Презентация PowerPoint</vt:lpstr>
      <vt:lpstr>Новые методы поиска решений в задачах равновесного и иерархического программирования и оптимального управления </vt:lpstr>
      <vt:lpstr>Модели дискретного размещения и алгоритмы для кластерного анализа больших данных</vt:lpstr>
      <vt:lpstr>Метод ветвей и отсечений</vt:lpstr>
      <vt:lpstr>Методы и алгоритмы решения дискретных задач размещения и маршрутизации</vt:lpstr>
      <vt:lpstr>Презентация PowerPoint</vt:lpstr>
      <vt:lpstr>Презентация PowerPoint</vt:lpstr>
      <vt:lpstr>Презентация PowerPoint</vt:lpstr>
      <vt:lpstr>Презентация PowerPoint</vt:lpstr>
      <vt:lpstr>Презентация PowerPoint</vt:lpstr>
      <vt:lpstr>Маршрутизация группы АНПА в условиях непрерывной ротации состава</vt:lpstr>
      <vt:lpstr>Двухуровневая система управления</vt:lpstr>
      <vt:lpstr>Динамический планировщик миссии</vt:lpstr>
      <vt:lpstr>Презентация PowerPoint</vt:lpstr>
      <vt:lpstr>Презентация PowerPoint</vt:lpstr>
      <vt:lpstr>Технологии автоматизации создания информационных систем</vt:lpstr>
      <vt:lpstr>Презентация PowerPoint</vt:lpstr>
      <vt:lpstr>Презентация PowerPoint</vt:lpstr>
      <vt:lpstr>Трансформация и извлечение данных из произвольных таблиц на основе исполнения правил</vt:lpstr>
      <vt:lpstr>Пример трансформации произвольной таблицы: от неструктурированной к структурированной форме</vt:lpstr>
      <vt:lpstr>Технология разработки и применения предметно-ориентированных вычислительных сред</vt:lpstr>
      <vt:lpstr>Мультиагентное управление распределенными вычислениями</vt:lpstr>
      <vt:lpstr>Международное сотрудничество</vt:lpstr>
      <vt:lpstr>Презентация PowerPoint</vt:lpstr>
      <vt:lpstr>Презентация PowerPoint</vt:lpstr>
      <vt:lpstr>Сотрудничество с научно-исследовательскими организациями Китая</vt:lpstr>
      <vt:lpstr>Инфраструктура</vt:lpstr>
      <vt:lpstr>Презентация PowerPoint</vt:lpstr>
      <vt:lpstr>Презентация PowerPoint</vt:lpstr>
      <vt:lpstr>Презентация PowerPoint</vt:lpstr>
      <vt:lpstr>Презентация PowerPoint</vt:lpstr>
      <vt:lpstr>Презентация PowerPoint</vt:lpstr>
    </vt:vector>
  </TitlesOfParts>
  <Company>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Фереферов</cp:lastModifiedBy>
  <cp:revision>278</cp:revision>
  <cp:lastPrinted>2018-06-05T05:30:38Z</cp:lastPrinted>
  <dcterms:created xsi:type="dcterms:W3CDTF">2014-08-05T02:33:42Z</dcterms:created>
  <dcterms:modified xsi:type="dcterms:W3CDTF">2018-06-05T08:39:23Z</dcterms:modified>
</cp:coreProperties>
</file>